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2" r:id="rId3"/>
    <p:sldMasterId id="2147483701" r:id="rId4"/>
  </p:sldMasterIdLst>
  <p:notesMasterIdLst>
    <p:notesMasterId r:id="rId61"/>
  </p:notesMasterIdLst>
  <p:sldIdLst>
    <p:sldId id="261" r:id="rId5"/>
    <p:sldId id="274" r:id="rId6"/>
    <p:sldId id="418" r:id="rId7"/>
    <p:sldId id="257" r:id="rId8"/>
    <p:sldId id="260" r:id="rId9"/>
    <p:sldId id="337" r:id="rId10"/>
    <p:sldId id="262" r:id="rId11"/>
    <p:sldId id="419" r:id="rId12"/>
    <p:sldId id="420" r:id="rId13"/>
    <p:sldId id="334" r:id="rId14"/>
    <p:sldId id="424" r:id="rId15"/>
    <p:sldId id="425" r:id="rId16"/>
    <p:sldId id="317" r:id="rId17"/>
    <p:sldId id="323" r:id="rId18"/>
    <p:sldId id="423" r:id="rId19"/>
    <p:sldId id="267" r:id="rId20"/>
    <p:sldId id="426" r:id="rId21"/>
    <p:sldId id="427" r:id="rId22"/>
    <p:sldId id="428" r:id="rId23"/>
    <p:sldId id="283" r:id="rId24"/>
    <p:sldId id="430" r:id="rId25"/>
    <p:sldId id="431" r:id="rId26"/>
    <p:sldId id="432" r:id="rId27"/>
    <p:sldId id="433" r:id="rId28"/>
    <p:sldId id="356" r:id="rId29"/>
    <p:sldId id="434" r:id="rId30"/>
    <p:sldId id="373" r:id="rId31"/>
    <p:sldId id="325" r:id="rId32"/>
    <p:sldId id="297" r:id="rId33"/>
    <p:sldId id="375" r:id="rId34"/>
    <p:sldId id="410" r:id="rId35"/>
    <p:sldId id="411" r:id="rId36"/>
    <p:sldId id="413" r:id="rId37"/>
    <p:sldId id="277" r:id="rId38"/>
    <p:sldId id="435" r:id="rId39"/>
    <p:sldId id="438" r:id="rId40"/>
    <p:sldId id="437" r:id="rId41"/>
    <p:sldId id="451" r:id="rId42"/>
    <p:sldId id="453" r:id="rId43"/>
    <p:sldId id="452" r:id="rId44"/>
    <p:sldId id="440" r:id="rId45"/>
    <p:sldId id="441" r:id="rId46"/>
    <p:sldId id="442" r:id="rId47"/>
    <p:sldId id="293" r:id="rId48"/>
    <p:sldId id="382" r:id="rId49"/>
    <p:sldId id="291" r:id="rId50"/>
    <p:sldId id="278" r:id="rId51"/>
    <p:sldId id="290" r:id="rId52"/>
    <p:sldId id="443" r:id="rId53"/>
    <p:sldId id="444" r:id="rId54"/>
    <p:sldId id="445" r:id="rId55"/>
    <p:sldId id="446" r:id="rId56"/>
    <p:sldId id="447" r:id="rId57"/>
    <p:sldId id="449" r:id="rId58"/>
    <p:sldId id="448" r:id="rId59"/>
    <p:sldId id="384" r:id="rId6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echeng Wang" initials="ZW" lastIdx="1" clrIdx="0">
    <p:extLst>
      <p:ext uri="{19B8F6BF-5375-455C-9EA6-DF929625EA0E}">
        <p15:presenceInfo xmlns:p15="http://schemas.microsoft.com/office/powerpoint/2012/main" userId="7ac80c5d5c54125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9" autoAdjust="0"/>
    <p:restoredTop sz="88850" autoAdjust="0"/>
  </p:normalViewPr>
  <p:slideViewPr>
    <p:cSldViewPr snapToGrid="0">
      <p:cViewPr varScale="1">
        <p:scale>
          <a:sx n="37" d="100"/>
          <a:sy n="37" d="100"/>
        </p:scale>
        <p:origin x="40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CCF298-92BB-47E1-941D-996E0D5B61A7}" type="datetimeFigureOut">
              <a:rPr lang="zh-TW" altLang="en-US" smtClean="0"/>
              <a:t>2021/12/21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27D72F-79CE-45C5-9FB4-D9C841338E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2537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Mp_TgjcHDo" TargetMode="External"/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246" name="Google Shape;246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TW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9480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31683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3" name="Google Shape;34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344" name="Google Shape;344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alt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11025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3" name="Google Shape;34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tabLst/>
              <a:defRPr/>
            </a:pPr>
            <a:r>
              <a:rPr kumimoji="0" lang="zh-TW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參考答案：山脊，由於等高線彎曲，並指向下坡處。紅線為稜線。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  <p:sp>
        <p:nvSpPr>
          <p:cNvPr id="344" name="Google Shape;344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alt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53482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3" name="Google Shape;34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tabLst/>
              <a:defRPr/>
            </a:pPr>
            <a:r>
              <a:rPr kumimoji="0" lang="zh-TW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參考答案：山谷，由於等高線彎曲，並指向上坡處。紅線為谷線</a:t>
            </a:r>
            <a:r>
              <a:rPr lang="zh-TW" altLang="en-US" sz="1200" b="1" dirty="0">
                <a:solidFill>
                  <a:schemeClr val="accent6">
                    <a:lumMod val="1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。</a:t>
            </a:r>
            <a:endParaRPr kumimoji="0" lang="zh-TW" altLang="en-US" sz="1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10000"/>
                </a:schemeClr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  <p:sp>
        <p:nvSpPr>
          <p:cNvPr id="344" name="Google Shape;344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alt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11870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4" name="Google Shape;37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375" name="Google Shape;375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TW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60570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53876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32287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8332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4" name="Google Shape;37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375" name="Google Shape;375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TW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6676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e7db69e0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5" name="Google Shape;335;ge7db69e0ed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336" name="Google Shape;336;ge7db69e0ed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TW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02414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e7db69e0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5" name="Google Shape;335;ge7db69e0ed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336" name="Google Shape;336;ge7db69e0ed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TW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30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97920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eea18adb8c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eea18adb8c_0_2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geea18adb8c_0_2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TW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4" name="Google Shape;37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375" name="Google Shape;375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TW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35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41973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55935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10154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60024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5996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0920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f04f06fae8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" name="Google Shape;709;gf04f06fae8_0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gf04f06fae8_0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t>44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4" name="Google Shape;37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375" name="Google Shape;375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TW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59896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e7db69e0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5" name="Google Shape;335;ge7db69e0ed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336" name="Google Shape;336;ge7db69e0ed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TW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45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78117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0" name="Google Shape;690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影片連結：</a:t>
            </a:r>
            <a:r>
              <a:rPr lang="en-US" altLang="zh-TW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hlinkClick r:id="rId3"/>
              </a:rPr>
              <a:t>https://www.youtube.com/watch?v=sMp_TgjcHDo</a:t>
            </a:r>
            <a:endParaRPr lang="en-US" altLang="zh-TW" sz="1800" u="sng" dirty="0">
              <a:solidFill>
                <a:srgbClr val="0563C1"/>
              </a:solidFill>
              <a:effectLst/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zh-TW" sz="18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建議觀看</a:t>
            </a:r>
            <a:r>
              <a:rPr lang="en-US" altLang="zh-TW" sz="18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 7</a:t>
            </a:r>
            <a:r>
              <a:rPr lang="zh-TW" altLang="zh-TW" sz="18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</a:t>
            </a:r>
            <a:r>
              <a:rPr lang="en-US" altLang="zh-TW" sz="18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10</a:t>
            </a:r>
            <a:r>
              <a:rPr lang="zh-TW" altLang="zh-TW" sz="18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秒</a:t>
            </a:r>
            <a:r>
              <a:rPr lang="zh-TW" altLang="zh-TW" sz="1800" dirty="0">
                <a:effectLst/>
                <a:ea typeface="Times New Roman" panose="02020603050405020304" pitchFamily="18" charset="0"/>
              </a:rPr>
              <a:t> </a:t>
            </a:r>
            <a:r>
              <a:rPr lang="zh-TW" altLang="zh-TW" sz="18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至</a:t>
            </a:r>
            <a:r>
              <a:rPr lang="en-US" altLang="zh-TW" sz="18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 9</a:t>
            </a:r>
            <a:r>
              <a:rPr lang="zh-TW" altLang="zh-TW" sz="18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</a:t>
            </a:r>
            <a:r>
              <a:rPr lang="en-US" altLang="zh-TW" sz="18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14</a:t>
            </a:r>
            <a:r>
              <a:rPr lang="zh-TW" altLang="zh-TW" sz="18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秒即可。</a:t>
            </a:r>
            <a:endParaRPr lang="en-US" altLang="zh-TW" sz="1800" dirty="0">
              <a:effectLst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zh-TW" sz="12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請學生在觀看的過程中，整理以下重點：</a:t>
            </a:r>
            <a:endParaRPr lang="en-US" altLang="zh-TW" sz="1400" dirty="0">
              <a:effectLst/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4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(1)</a:t>
            </a:r>
            <a:r>
              <a:rPr lang="zh-TW" altLang="zh-TW" sz="12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該坡面發生地滑的原因</a:t>
            </a:r>
            <a:endParaRPr lang="en-US" altLang="zh-TW" sz="1400" dirty="0">
              <a:effectLst/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4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(2)</a:t>
            </a:r>
            <a:r>
              <a:rPr lang="zh-TW" altLang="zh-TW" sz="12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治理方式</a:t>
            </a:r>
            <a:endParaRPr lang="zh-TW" altLang="zh-TW" sz="1400" dirty="0">
              <a:effectLst/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altLang="zh-TW" dirty="0"/>
            </a:br>
            <a:endParaRPr lang="en-US" dirty="0"/>
          </a:p>
        </p:txBody>
      </p:sp>
      <p:sp>
        <p:nvSpPr>
          <p:cNvPr id="691" name="Google Shape;691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46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ef1c1bce01_3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ef1c1bce01_3_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 dirty="0"/>
              <a:t>參考答案：</a:t>
            </a:r>
            <a:br>
              <a:rPr lang="zh-TW" b="1" dirty="0"/>
            </a:br>
            <a:r>
              <a:rPr lang="en-US" altLang="zh-TW" b="1" dirty="0"/>
              <a:t>A</a:t>
            </a:r>
            <a:r>
              <a:rPr lang="zh-TW" b="1" dirty="0"/>
              <a:t>1.</a:t>
            </a:r>
            <a:r>
              <a:rPr lang="zh-TW" altLang="zh-TW" sz="1800" b="1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依據一級河集水區劃設。能夠找出指向廬山溫泉的坡面範圍</a:t>
            </a:r>
            <a:endParaRPr lang="en-US" altLang="zh-TW" sz="1800" b="1" dirty="0">
              <a:effectLst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 b="1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A2. </a:t>
            </a:r>
            <a:r>
              <a:rPr lang="en-US" altLang="zh-TW" sz="1800" b="1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a.</a:t>
            </a:r>
            <a:r>
              <a:rPr lang="zh-TW" altLang="zh-TW" sz="1800" b="1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地質：當地坡面為不穩定的崩積層</a:t>
            </a:r>
            <a:r>
              <a:rPr lang="en-US" altLang="zh-TW" sz="1800" b="1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b.</a:t>
            </a:r>
            <a:r>
              <a:rPr lang="zh-TW" altLang="zh-TW" sz="1800" b="1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降雨：當降雨滲透到岩層的地下水過多，減少摩擦，易使地滑發生</a:t>
            </a:r>
            <a:endParaRPr lang="en-US" altLang="zh-TW" sz="1800" b="1" dirty="0">
              <a:effectLst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A3.</a:t>
            </a:r>
            <a:r>
              <a:rPr lang="zh-TW" altLang="zh-TW" sz="1800" b="1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減少水進入崩積層，避免水土流失</a:t>
            </a:r>
            <a:endParaRPr b="1" dirty="0"/>
          </a:p>
        </p:txBody>
      </p:sp>
      <p:sp>
        <p:nvSpPr>
          <p:cNvPr id="431" name="Google Shape;431;gef1c1bce01_3_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47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e92d4cefb6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e92d4cefb6_1_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水土保持手冊</a:t>
            </a:r>
            <a:r>
              <a:rPr lang="en-US" altLang="zh-TW" dirty="0"/>
              <a:t>https://www.swcb.gov.tw/Home/Download/download_more?id=690e369e9d454c55973586766fe4727e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參考答案</a:t>
            </a:r>
            <a:endParaRPr lang="en-US" altLang="zh-TW" sz="1200" dirty="0">
              <a:effectLst/>
              <a:latin typeface="+mn-lt"/>
              <a:ea typeface="+mn-e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200" dirty="0">
                <a:effectLst/>
                <a:latin typeface="+mn-lt"/>
                <a:ea typeface="+mn-ea"/>
              </a:rPr>
              <a:t>(1)</a:t>
            </a:r>
            <a:r>
              <a:rPr lang="zh-TW" altLang="en-US" sz="1200" dirty="0">
                <a:effectLst/>
                <a:latin typeface="+mn-lt"/>
                <a:ea typeface="+mn-ea"/>
              </a:rPr>
              <a:t> </a:t>
            </a:r>
            <a:r>
              <a:rPr lang="zh-TW" altLang="zh-TW" sz="18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坡地水土保持目的：防止土壤沖蝕及抑制土砂災害的發生</a:t>
            </a:r>
          </a:p>
          <a:p>
            <a:pPr marL="0" lvl="0" indent="0">
              <a:lnSpc>
                <a:spcPct val="150000"/>
              </a:lnSpc>
              <a:buFont typeface="+mj-lt"/>
              <a:buNone/>
            </a:pPr>
            <a:r>
              <a:rPr lang="en-US" altLang="zh-TW" sz="18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(2)</a:t>
            </a:r>
            <a:r>
              <a:rPr lang="zh-TW" altLang="en-US" sz="18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 </a:t>
            </a:r>
            <a:r>
              <a:rPr lang="zh-TW" altLang="zh-TW" sz="18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坡地水土保持實施地點與適用方法：</a:t>
            </a:r>
            <a:endParaRPr lang="en-US" altLang="zh-TW" sz="1800" dirty="0">
              <a:effectLst/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marL="0" lvl="0" indent="0">
              <a:lnSpc>
                <a:spcPct val="150000"/>
              </a:lnSpc>
              <a:buFont typeface="+mj-lt"/>
              <a:buNone/>
            </a:pPr>
            <a:r>
              <a:rPr lang="zh-TW" altLang="en-US" sz="18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      </a:t>
            </a:r>
            <a:r>
              <a:rPr lang="zh-TW" altLang="zh-TW" sz="18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農地</a:t>
            </a:r>
            <a:r>
              <a:rPr lang="en-US" altLang="zh-TW" sz="1800" dirty="0">
                <a:effectLst/>
                <a:latin typeface="Gungsuh" panose="02030600000101010101" pitchFamily="18" charset="-127"/>
                <a:ea typeface="標楷體" panose="03000509000000000000" pitchFamily="65" charset="-120"/>
                <a:cs typeface="Gungsuh" panose="02030600000101010101" pitchFamily="18" charset="-127"/>
              </a:rPr>
              <a:t>-</a:t>
            </a:r>
            <a:r>
              <a:rPr lang="zh-TW" altLang="zh-TW" sz="18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農田處實施農藝方法、植生方法；排水處實施工程方法</a:t>
            </a:r>
            <a:endParaRPr lang="en-US" altLang="zh-TW" sz="1800" dirty="0">
              <a:effectLst/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marL="0" lvl="0" indent="0">
              <a:lnSpc>
                <a:spcPct val="150000"/>
              </a:lnSpc>
              <a:buFont typeface="+mj-lt"/>
              <a:buNone/>
            </a:pPr>
            <a:r>
              <a:rPr lang="zh-TW" altLang="en-US" sz="18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      </a:t>
            </a:r>
            <a:r>
              <a:rPr lang="zh-TW" altLang="zh-TW" sz="18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非農業的土地開發</a:t>
            </a:r>
            <a:r>
              <a:rPr lang="en-US" altLang="zh-TW" sz="1800" dirty="0">
                <a:effectLst/>
                <a:latin typeface="Gungsuh" panose="02030600000101010101" pitchFamily="18" charset="-127"/>
                <a:ea typeface="標楷體" panose="03000509000000000000" pitchFamily="65" charset="-120"/>
                <a:cs typeface="Gungsuh" panose="02030600000101010101" pitchFamily="18" charset="-127"/>
              </a:rPr>
              <a:t>-</a:t>
            </a:r>
            <a:r>
              <a:rPr lang="zh-TW" altLang="zh-TW" sz="18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植生方法、工程方法</a:t>
            </a:r>
            <a:endParaRPr lang="en-US" altLang="zh-TW" sz="1800" dirty="0">
              <a:effectLst/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marL="0" lvl="0" indent="0">
              <a:lnSpc>
                <a:spcPct val="150000"/>
              </a:lnSpc>
              <a:buFont typeface="+mj-lt"/>
              <a:buNone/>
            </a:pPr>
            <a:r>
              <a:rPr lang="zh-TW" altLang="en-US" sz="18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      </a:t>
            </a:r>
            <a:r>
              <a:rPr lang="zh-TW" altLang="zh-TW" sz="18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公路</a:t>
            </a:r>
            <a:r>
              <a:rPr lang="en-US" altLang="zh-TW" sz="1800" dirty="0">
                <a:effectLst/>
                <a:latin typeface="Gungsuh" panose="02030600000101010101" pitchFamily="18" charset="-127"/>
                <a:ea typeface="標楷體" panose="03000509000000000000" pitchFamily="65" charset="-120"/>
                <a:cs typeface="Gungsuh" panose="02030600000101010101" pitchFamily="18" charset="-127"/>
              </a:rPr>
              <a:t>-</a:t>
            </a:r>
            <a:r>
              <a:rPr lang="zh-TW" altLang="zh-TW" sz="18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工程方法</a:t>
            </a:r>
          </a:p>
          <a:p>
            <a:pPr marL="0" lvl="0" indent="0">
              <a:lnSpc>
                <a:spcPct val="150000"/>
              </a:lnSpc>
              <a:buFont typeface="+mj-lt"/>
              <a:buNone/>
            </a:pPr>
            <a:r>
              <a:rPr lang="en-US" altLang="zh-TW" sz="18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(3)</a:t>
            </a:r>
            <a:r>
              <a:rPr lang="zh-TW" altLang="en-US" sz="18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 </a:t>
            </a:r>
            <a:r>
              <a:rPr lang="zh-TW" altLang="zh-TW" sz="18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這些地點的共通處：人為開發地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2" name="Google Shape;682;ge92d4cefb6_1_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t>48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4" name="Google Shape;37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375" name="Google Shape;375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TW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49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39582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12693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52635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參考答案：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A1</a:t>
            </a:r>
            <a:r>
              <a:rPr lang="zh-TW" altLang="en-US" dirty="0"/>
              <a:t>：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8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坡面中段至山頂處、坡面下方河谷處</a:t>
            </a:r>
            <a:endParaRPr lang="en-US" altLang="zh-TW" dirty="0"/>
          </a:p>
          <a:p>
            <a:r>
              <a:rPr lang="en-US" altLang="zh-TW" dirty="0"/>
              <a:t>A2</a:t>
            </a:r>
            <a:r>
              <a:rPr lang="zh-TW" altLang="en-US" dirty="0"/>
              <a:t>：</a:t>
            </a:r>
            <a:endParaRPr lang="en-US" altLang="zh-TW" dirty="0"/>
          </a:p>
          <a:p>
            <a:r>
              <a:rPr lang="zh-TW" altLang="zh-TW" sz="18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坡面中段至山頂處</a:t>
            </a:r>
            <a:r>
              <a:rPr lang="en-US" altLang="zh-TW" sz="1800" dirty="0">
                <a:effectLst/>
                <a:latin typeface="Gungsuh" panose="02030600000101010101" pitchFamily="18" charset="-127"/>
                <a:ea typeface="標楷體" panose="03000509000000000000" pitchFamily="65" charset="-120"/>
                <a:cs typeface="Gungsuh" panose="02030600000101010101" pitchFamily="18" charset="-127"/>
              </a:rPr>
              <a:t>-</a:t>
            </a:r>
            <a:r>
              <a:rPr lang="zh-TW" altLang="zh-TW" sz="18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農地、公路</a:t>
            </a:r>
            <a:endParaRPr lang="en-US" altLang="zh-TW" sz="1800" dirty="0">
              <a:effectLst/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r>
              <a:rPr lang="zh-TW" altLang="zh-TW" sz="18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坡面下方河谷處</a:t>
            </a:r>
            <a:r>
              <a:rPr lang="en-US" altLang="zh-TW" sz="1800" dirty="0">
                <a:effectLst/>
                <a:latin typeface="Gungsuh" panose="02030600000101010101" pitchFamily="18" charset="-127"/>
                <a:ea typeface="標楷體" panose="03000509000000000000" pitchFamily="65" charset="-120"/>
                <a:cs typeface="Gungsuh" panose="02030600000101010101" pitchFamily="18" charset="-127"/>
              </a:rPr>
              <a:t>-</a:t>
            </a:r>
            <a:r>
              <a:rPr lang="zh-TW" altLang="zh-TW" sz="18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非農業的土地開發</a:t>
            </a:r>
            <a:endParaRPr lang="en-US" altLang="zh-TW" dirty="0"/>
          </a:p>
          <a:p>
            <a:r>
              <a:rPr lang="en-US" altLang="zh-TW" dirty="0"/>
              <a:t>A3</a:t>
            </a:r>
            <a:r>
              <a:rPr lang="zh-TW" altLang="en-US" dirty="0"/>
              <a:t>：</a:t>
            </a:r>
            <a:endParaRPr lang="en-US" altLang="zh-TW" sz="1200" dirty="0">
              <a:effectLst/>
              <a:latin typeface="+mn-lt"/>
              <a:ea typeface="+mn-ea"/>
            </a:endParaRPr>
          </a:p>
          <a:p>
            <a:r>
              <a:rPr lang="zh-TW" altLang="zh-TW" sz="18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坡面中段至山頂處</a:t>
            </a:r>
            <a:r>
              <a:rPr lang="en-US" altLang="zh-TW" sz="1800" dirty="0">
                <a:effectLst/>
                <a:latin typeface="Gungsuh" panose="02030600000101010101" pitchFamily="18" charset="-127"/>
                <a:ea typeface="標楷體" panose="03000509000000000000" pitchFamily="65" charset="-120"/>
                <a:cs typeface="Gungsuh" panose="02030600000101010101" pitchFamily="18" charset="-127"/>
              </a:rPr>
              <a:t>-</a:t>
            </a:r>
            <a:r>
              <a:rPr lang="zh-TW" altLang="zh-TW" sz="18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農藝方法、植生方法、工程方法</a:t>
            </a:r>
            <a:endParaRPr lang="en-US" altLang="zh-TW" sz="1800" dirty="0">
              <a:effectLst/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r>
              <a:rPr lang="zh-TW" altLang="zh-TW" sz="18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坡面下方河谷處</a:t>
            </a:r>
            <a:r>
              <a:rPr lang="en-US" altLang="zh-TW" sz="1800" dirty="0">
                <a:effectLst/>
                <a:latin typeface="Gungsuh" panose="02030600000101010101" pitchFamily="18" charset="-127"/>
                <a:ea typeface="標楷體" panose="03000509000000000000" pitchFamily="65" charset="-120"/>
                <a:cs typeface="Gungsuh" panose="02030600000101010101" pitchFamily="18" charset="-127"/>
              </a:rPr>
              <a:t>-</a:t>
            </a:r>
            <a:r>
              <a:rPr lang="zh-TW" altLang="zh-TW" sz="18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植生方法、工程方法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7D72F-79CE-45C5-9FB4-D9C841338E9D}" type="slidenum">
              <a:rPr lang="zh-TW" altLang="en-US" smtClean="0"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44967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7D72F-79CE-45C5-9FB4-D9C841338E9D}" type="slidenum">
              <a:rPr lang="zh-TW" altLang="en-US" smtClean="0"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24111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7D72F-79CE-45C5-9FB4-D9C841338E9D}" type="slidenum">
              <a:rPr lang="zh-TW" altLang="en-US" smtClean="0"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9309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e81c80877e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e81c80877e_0_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842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icrosoft JhengHei"/>
              <a:buNone/>
            </a:pPr>
            <a:endParaRPr sz="10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88" name="Google Shape;288;ge81c80877e_0_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7D72F-79CE-45C5-9FB4-D9C841338E9D}" type="slidenum">
              <a:rPr lang="zh-TW" altLang="en-US" smtClean="0"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39641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ea38b9cc7f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ea38b9cc7f_0_1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8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11" name="Google Shape;711;gea38b9cc7f_0_1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t>56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3312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e96ddc5a45_1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e96ddc5a45_1_1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0640" lvl="0" indent="0" algn="l" rtl="0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verage"/>
              <a:buNone/>
            </a:pPr>
            <a:endParaRPr sz="8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06" name="Google Shape;306;ge96ddc5a45_1_1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e96ddc5a45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e96ddc5a45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0640" lvl="0" indent="0" algn="l" rtl="0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verage"/>
              <a:buNone/>
            </a:pPr>
            <a:endParaRPr sz="8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21" name="Google Shape;321;ge96ddc5a45_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e96ddc5a45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e96ddc5a45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0640" lvl="0" indent="0" algn="l" rtl="0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verage"/>
              <a:buNone/>
            </a:pPr>
            <a:endParaRPr sz="8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21" name="Google Shape;321;ge96ddc5a45_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882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e96ddc5a45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e96ddc5a45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0640" lvl="0" indent="0" algn="l" rtl="0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verage"/>
              <a:buNone/>
            </a:pPr>
            <a:endParaRPr sz="8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21" name="Google Shape;321;ge96ddc5a45_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1106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4" name="Google Shape;37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375" name="Google Shape;375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TW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2881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6A0CD0-3DCA-4BB9-BDA3-49EDA1A37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6D13484-A312-4A6F-A29F-58F31AC451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A1BE29C-DF4B-4EBE-B4AB-6EDAB0C76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71640-80DB-458F-ABCA-5515E304CF40}" type="datetimeFigureOut">
              <a:rPr lang="zh-TW" altLang="en-US" smtClean="0"/>
              <a:t>2021/12/21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A5B697F-2D2F-4272-9FBD-6D90465F6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FBAFE5F-80C4-4987-BF98-B77D35113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6A2D8-B9F5-4B9E-BDDE-B515F70F4D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4716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527A977-CD2D-4DD9-BF7A-BCC449F01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9B221C6-DAC8-4FA9-9D15-F21A9C0093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A63A585-1141-47F8-806C-98F71CF9B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71640-80DB-458F-ABCA-5515E304CF40}" type="datetimeFigureOut">
              <a:rPr lang="zh-TW" altLang="en-US" smtClean="0"/>
              <a:t>2021/12/21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8C2FDC2-417A-488F-A5EE-EAA0953F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9DE4C96-BFE6-459B-BAC9-B0F88E8B0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6A2D8-B9F5-4B9E-BDDE-B515F70F4D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2813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76E37964-B5C1-46C3-A0ED-49CF01190F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21BED94A-4D2B-499F-8C35-28946A3AAA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58DD939-718D-4DF3-82A7-9BD6BF8A7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71640-80DB-458F-ABCA-5515E304CF40}" type="datetimeFigureOut">
              <a:rPr lang="zh-TW" altLang="en-US" smtClean="0"/>
              <a:t>2021/12/21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7A795F1-7B8C-4158-B7CE-83FDB9238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09A3591-E4DE-44BB-B4F2-38D74730D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6A2D8-B9F5-4B9E-BDDE-B515F70F4D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4873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40"/>
          <p:cNvGrpSpPr/>
          <p:nvPr/>
        </p:nvGrpSpPr>
        <p:grpSpPr>
          <a:xfrm>
            <a:off x="5800234" y="3807170"/>
            <a:ext cx="591423" cy="140843"/>
            <a:chOff x="4137525" y="2915950"/>
            <a:chExt cx="869100" cy="207000"/>
          </a:xfrm>
        </p:grpSpPr>
        <p:sp>
          <p:nvSpPr>
            <p:cNvPr id="15" name="Google Shape;15;p40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40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40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" name="Google Shape;18;p40"/>
          <p:cNvSpPr txBox="1">
            <a:spLocks noGrp="1"/>
          </p:cNvSpPr>
          <p:nvPr>
            <p:ph type="ctrTitle"/>
          </p:nvPr>
        </p:nvSpPr>
        <p:spPr>
          <a:xfrm>
            <a:off x="895010" y="1321067"/>
            <a:ext cx="10401900" cy="23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19" name="Google Shape;19;p40"/>
          <p:cNvSpPr txBox="1">
            <a:spLocks noGrp="1"/>
          </p:cNvSpPr>
          <p:nvPr>
            <p:ph type="subTitle" idx="1"/>
          </p:nvPr>
        </p:nvSpPr>
        <p:spPr>
          <a:xfrm>
            <a:off x="895000" y="4233168"/>
            <a:ext cx="104019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0" name="Google Shape;20;p40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lvl="0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3800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內容" type="obj">
  <p:cSld name="標題及內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6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6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800" cy="38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40"/>
              <a:buChar char="●"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30988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80"/>
              <a:buChar char="○"/>
              <a:defRPr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lvl="2" indent="-299719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20"/>
              <a:buChar char="■"/>
              <a:defRPr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lvl="3" indent="-28956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960"/>
              <a:buChar char="●"/>
              <a:defRPr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lvl="4" indent="-28956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960"/>
              <a:buChar char="○"/>
              <a:defRPr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lvl="5" indent="-320039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40"/>
              <a:buChar char="■"/>
              <a:defRPr/>
            </a:lvl6pPr>
            <a:lvl7pPr marL="3200400" lvl="6" indent="-320039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40"/>
              <a:buChar char="●"/>
              <a:defRPr/>
            </a:lvl7pPr>
            <a:lvl8pPr marL="3657600" lvl="7" indent="-32004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40"/>
              <a:buChar char="○"/>
              <a:defRPr/>
            </a:lvl8pPr>
            <a:lvl9pPr marL="4114800" lvl="8" indent="-32004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4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6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2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46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46"/>
          <p:cNvSpPr txBox="1">
            <a:spLocks noGrp="1"/>
          </p:cNvSpPr>
          <p:nvPr>
            <p:ph type="sldNum" idx="12"/>
          </p:nvPr>
        </p:nvSpPr>
        <p:spPr>
          <a:xfrm>
            <a:off x="11058697" y="6019806"/>
            <a:ext cx="912000" cy="7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Clr>
                <a:srgbClr val="37474F"/>
              </a:buClr>
              <a:buSzPts val="2400"/>
              <a:buFont typeface="Trebuchet MS"/>
              <a:buNone/>
              <a:defRPr sz="2400" b="0" i="0" u="none" strike="noStrike" cap="none">
                <a:solidFill>
                  <a:srgbClr val="37474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lvl="1" indent="0" algn="ctr">
              <a:spcBef>
                <a:spcPts val="0"/>
              </a:spcBef>
              <a:buClr>
                <a:srgbClr val="37474F"/>
              </a:buClr>
              <a:buSzPts val="2400"/>
              <a:buFont typeface="Trebuchet MS"/>
              <a:buNone/>
              <a:defRPr sz="2400" b="0" i="0" u="none" strike="noStrike" cap="none">
                <a:solidFill>
                  <a:srgbClr val="37474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lvl="2" indent="0" algn="ctr">
              <a:spcBef>
                <a:spcPts val="0"/>
              </a:spcBef>
              <a:buClr>
                <a:srgbClr val="37474F"/>
              </a:buClr>
              <a:buSzPts val="2400"/>
              <a:buFont typeface="Trebuchet MS"/>
              <a:buNone/>
              <a:defRPr sz="2400" b="0" i="0" u="none" strike="noStrike" cap="none">
                <a:solidFill>
                  <a:srgbClr val="37474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lvl="3" indent="0" algn="ctr">
              <a:spcBef>
                <a:spcPts val="0"/>
              </a:spcBef>
              <a:buClr>
                <a:srgbClr val="37474F"/>
              </a:buClr>
              <a:buSzPts val="2400"/>
              <a:buFont typeface="Trebuchet MS"/>
              <a:buNone/>
              <a:defRPr sz="2400" b="0" i="0" u="none" strike="noStrike" cap="none">
                <a:solidFill>
                  <a:srgbClr val="37474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lvl="4" indent="0" algn="ctr">
              <a:spcBef>
                <a:spcPts val="0"/>
              </a:spcBef>
              <a:buClr>
                <a:srgbClr val="37474F"/>
              </a:buClr>
              <a:buSzPts val="2400"/>
              <a:buFont typeface="Trebuchet MS"/>
              <a:buNone/>
              <a:defRPr sz="2400" b="0" i="0" u="none" strike="noStrike" cap="none">
                <a:solidFill>
                  <a:srgbClr val="37474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lvl="5" indent="0" algn="ctr">
              <a:spcBef>
                <a:spcPts val="0"/>
              </a:spcBef>
              <a:buClr>
                <a:srgbClr val="37474F"/>
              </a:buClr>
              <a:buSzPts val="2400"/>
              <a:buFont typeface="Trebuchet MS"/>
              <a:buNone/>
              <a:defRPr sz="2400" b="0" i="0" u="none" strike="noStrike" cap="none">
                <a:solidFill>
                  <a:srgbClr val="37474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lvl="6" indent="0" algn="ctr">
              <a:spcBef>
                <a:spcPts val="0"/>
              </a:spcBef>
              <a:buClr>
                <a:srgbClr val="37474F"/>
              </a:buClr>
              <a:buSzPts val="2400"/>
              <a:buFont typeface="Trebuchet MS"/>
              <a:buNone/>
              <a:defRPr sz="2400" b="0" i="0" u="none" strike="noStrike" cap="none">
                <a:solidFill>
                  <a:srgbClr val="37474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lvl="7" indent="0" algn="ctr">
              <a:spcBef>
                <a:spcPts val="0"/>
              </a:spcBef>
              <a:buClr>
                <a:srgbClr val="37474F"/>
              </a:buClr>
              <a:buSzPts val="2400"/>
              <a:buFont typeface="Trebuchet MS"/>
              <a:buNone/>
              <a:defRPr sz="2400" b="0" i="0" u="none" strike="noStrike" cap="none">
                <a:solidFill>
                  <a:srgbClr val="37474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lvl="8" indent="0" algn="ctr">
              <a:spcBef>
                <a:spcPts val="0"/>
              </a:spcBef>
              <a:buClr>
                <a:srgbClr val="37474F"/>
              </a:buClr>
              <a:buSzPts val="2400"/>
              <a:buFont typeface="Trebuchet MS"/>
              <a:buNone/>
              <a:defRPr sz="2400" b="0" i="0" u="none" strike="noStrike" cap="none">
                <a:solidFill>
                  <a:srgbClr val="37474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4270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訂版面配置 1">
  <p:cSld name="自訂版面配置 1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Google Shape;29;p47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lvl="0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0864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48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lvl="0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02200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" name="Google Shape;37;p49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" name="Google Shape;38;p49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lvl="0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945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0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lvl="0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31120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1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44" name="Google Shape;44;p51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5" name="Google Shape;45;p51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lvl="0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70524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2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2"/>
          <p:cNvSpPr txBox="1">
            <a:spLocks noGrp="1"/>
          </p:cNvSpPr>
          <p:nvPr>
            <p:ph type="title"/>
          </p:nvPr>
        </p:nvSpPr>
        <p:spPr>
          <a:xfrm>
            <a:off x="653667" y="701800"/>
            <a:ext cx="8302800" cy="54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52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lvl="0" indent="0" algn="r">
              <a:buClr>
                <a:srgbClr val="37474F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7474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rgbClr val="37474F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7474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rgbClr val="37474F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7474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rgbClr val="37474F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7474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rgbClr val="37474F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7474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rgbClr val="37474F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7474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rgbClr val="37474F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7474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rgbClr val="37474F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7474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rgbClr val="37474F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7474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5357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01073FA-F280-4284-B46E-F021DC508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2A07962-257F-4710-A743-7D9AA1356E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D96EF8A-E710-469A-9903-16CB17123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71640-80DB-458F-ABCA-5515E304CF40}" type="datetimeFigureOut">
              <a:rPr lang="zh-TW" altLang="en-US" smtClean="0"/>
              <a:t>2021/12/21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0408FFC-6A2B-427F-B4ED-D2D14ED3E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EA6FFA3-1221-4C70-A2F1-64E6EB39C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6A2D8-B9F5-4B9E-BDDE-B515F70F4D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43276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3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53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lvl="0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1917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4"/>
          <p:cNvSpPr txBox="1">
            <a:spLocks noGrp="1"/>
          </p:cNvSpPr>
          <p:nvPr>
            <p:ph type="title"/>
          </p:nvPr>
        </p:nvSpPr>
        <p:spPr>
          <a:xfrm>
            <a:off x="415600" y="1673700"/>
            <a:ext cx="11360700" cy="25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endParaRPr/>
          </a:p>
        </p:txBody>
      </p:sp>
      <p:sp>
        <p:nvSpPr>
          <p:cNvPr id="54" name="Google Shape;54;p54"/>
          <p:cNvSpPr txBox="1">
            <a:spLocks noGrp="1"/>
          </p:cNvSpPr>
          <p:nvPr>
            <p:ph type="body" idx="1"/>
          </p:nvPr>
        </p:nvSpPr>
        <p:spPr>
          <a:xfrm>
            <a:off x="415600" y="4304567"/>
            <a:ext cx="11360700" cy="1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54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lvl="0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481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5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lvl="0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28798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訂版面配置 2">
  <p:cSld name="自訂版面配置 2">
    <p:bg>
      <p:bgPr>
        <a:solidFill>
          <a:srgbClr val="FFFFFF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e5832d634e_0_36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ge5832d634e_0_363"/>
          <p:cNvSpPr/>
          <p:nvPr/>
        </p:nvSpPr>
        <p:spPr>
          <a:xfrm>
            <a:off x="4063533" y="0"/>
            <a:ext cx="81285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ge5832d634e_0_363"/>
          <p:cNvSpPr/>
          <p:nvPr/>
        </p:nvSpPr>
        <p:spPr>
          <a:xfrm>
            <a:off x="273624" y="268390"/>
            <a:ext cx="545100" cy="509100"/>
          </a:xfrm>
          <a:prstGeom prst="flowChartDelay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ge5832d634e_0_363"/>
          <p:cNvSpPr/>
          <p:nvPr/>
        </p:nvSpPr>
        <p:spPr>
          <a:xfrm>
            <a:off x="273624" y="268390"/>
            <a:ext cx="545100" cy="509100"/>
          </a:xfrm>
          <a:prstGeom prst="flowChartDelay">
            <a:avLst/>
          </a:pr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ge5832d634e_0_363"/>
          <p:cNvSpPr/>
          <p:nvPr/>
        </p:nvSpPr>
        <p:spPr>
          <a:xfrm>
            <a:off x="134509" y="268390"/>
            <a:ext cx="545100" cy="509100"/>
          </a:xfrm>
          <a:prstGeom prst="flowChartDelay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ge5832d634e_0_363"/>
          <p:cNvSpPr/>
          <p:nvPr/>
        </p:nvSpPr>
        <p:spPr>
          <a:xfrm>
            <a:off x="134509" y="268390"/>
            <a:ext cx="545100" cy="509100"/>
          </a:xfrm>
          <a:prstGeom prst="flowChartDelay">
            <a:avLst/>
          </a:prstGeom>
          <a:solidFill>
            <a:srgbClr val="FFFFFF">
              <a:alpha val="18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ge5832d634e_0_363"/>
          <p:cNvSpPr/>
          <p:nvPr/>
        </p:nvSpPr>
        <p:spPr>
          <a:xfrm>
            <a:off x="425" y="268390"/>
            <a:ext cx="545100" cy="509100"/>
          </a:xfrm>
          <a:prstGeom prst="flowChartDelay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ge5832d634e_0_363"/>
          <p:cNvSpPr/>
          <p:nvPr/>
        </p:nvSpPr>
        <p:spPr>
          <a:xfrm>
            <a:off x="425" y="268390"/>
            <a:ext cx="545100" cy="509100"/>
          </a:xfrm>
          <a:prstGeom prst="flowChartDelay">
            <a:avLst/>
          </a:prstGeom>
          <a:solidFill>
            <a:srgbClr val="FFFFFF">
              <a:alpha val="2509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ge5832d634e_0_363"/>
          <p:cNvSpPr txBox="1">
            <a:spLocks noGrp="1"/>
          </p:cNvSpPr>
          <p:nvPr>
            <p:ph type="title"/>
          </p:nvPr>
        </p:nvSpPr>
        <p:spPr>
          <a:xfrm>
            <a:off x="311467" y="1106067"/>
            <a:ext cx="3421500" cy="11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ge5832d634e_0_363"/>
          <p:cNvSpPr txBox="1">
            <a:spLocks noGrp="1"/>
          </p:cNvSpPr>
          <p:nvPr>
            <p:ph type="body" idx="1"/>
          </p:nvPr>
        </p:nvSpPr>
        <p:spPr>
          <a:xfrm>
            <a:off x="311467" y="2397733"/>
            <a:ext cx="3421500" cy="3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 sz="19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ge5832d634e_0_36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09579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訂版面配置 4">
  <p:cSld name="自訂版面配置 4">
    <p:bg>
      <p:bgPr>
        <a:solidFill>
          <a:srgbClr val="FFFFFF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ed614e9a10_0_9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ged614e9a10_0_93"/>
          <p:cNvSpPr txBox="1">
            <a:spLocks noGrp="1"/>
          </p:cNvSpPr>
          <p:nvPr>
            <p:ph type="title"/>
          </p:nvPr>
        </p:nvSpPr>
        <p:spPr>
          <a:xfrm>
            <a:off x="389167" y="542533"/>
            <a:ext cx="6417900" cy="18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ged614e9a10_0_93"/>
          <p:cNvSpPr txBox="1">
            <a:spLocks noGrp="1"/>
          </p:cNvSpPr>
          <p:nvPr>
            <p:ph type="body" idx="1"/>
          </p:nvPr>
        </p:nvSpPr>
        <p:spPr>
          <a:xfrm>
            <a:off x="389300" y="2473268"/>
            <a:ext cx="6417900" cy="34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Char char="●"/>
              <a:defRPr sz="21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ged614e9a10_0_9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45404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訂版面配置 5">
  <p:cSld name="自訂版面配置 5">
    <p:bg>
      <p:bgPr>
        <a:solidFill>
          <a:srgbClr val="FFFFFF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ed86402094_0_9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ged86402094_0_96"/>
          <p:cNvSpPr/>
          <p:nvPr/>
        </p:nvSpPr>
        <p:spPr>
          <a:xfrm>
            <a:off x="4518800" y="0"/>
            <a:ext cx="76731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ged86402094_0_9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1" name="Google Shape;91;ged86402094_0_96"/>
          <p:cNvSpPr txBox="1">
            <a:spLocks noGrp="1"/>
          </p:cNvSpPr>
          <p:nvPr>
            <p:ph type="title"/>
          </p:nvPr>
        </p:nvSpPr>
        <p:spPr>
          <a:xfrm>
            <a:off x="429100" y="925467"/>
            <a:ext cx="3535200" cy="23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92" name="Google Shape;92;ged86402094_0_96"/>
          <p:cNvCxnSpPr/>
          <p:nvPr/>
        </p:nvCxnSpPr>
        <p:spPr>
          <a:xfrm>
            <a:off x="497267" y="682244"/>
            <a:ext cx="856500" cy="0"/>
          </a:xfrm>
          <a:prstGeom prst="straightConnector1">
            <a:avLst/>
          </a:prstGeom>
          <a:noFill/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3" name="Google Shape;93;ged86402094_0_96"/>
          <p:cNvSpPr txBox="1">
            <a:spLocks noGrp="1"/>
          </p:cNvSpPr>
          <p:nvPr>
            <p:ph type="body" idx="1"/>
          </p:nvPr>
        </p:nvSpPr>
        <p:spPr>
          <a:xfrm>
            <a:off x="429100" y="3342505"/>
            <a:ext cx="3535200" cy="25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 sz="1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93198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訂版面配置 5 1">
  <p:cSld name="自訂版面配置 5 1">
    <p:bg>
      <p:bgPr>
        <a:solidFill>
          <a:srgbClr val="FFFFFF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ed86402094_0_7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ged86402094_0_741"/>
          <p:cNvSpPr/>
          <p:nvPr/>
        </p:nvSpPr>
        <p:spPr>
          <a:xfrm>
            <a:off x="6835700" y="0"/>
            <a:ext cx="5356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ged86402094_0_74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0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8" name="Google Shape;98;ged86402094_0_741"/>
          <p:cNvSpPr txBox="1">
            <a:spLocks noGrp="1"/>
          </p:cNvSpPr>
          <p:nvPr>
            <p:ph type="title"/>
          </p:nvPr>
        </p:nvSpPr>
        <p:spPr>
          <a:xfrm>
            <a:off x="429100" y="925467"/>
            <a:ext cx="3535200" cy="23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chemeClr val="dk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chemeClr val="dk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chemeClr val="dk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chemeClr val="dk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chemeClr val="dk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chemeClr val="dk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chemeClr val="dk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99" name="Google Shape;99;ged86402094_0_741"/>
          <p:cNvCxnSpPr/>
          <p:nvPr/>
        </p:nvCxnSpPr>
        <p:spPr>
          <a:xfrm>
            <a:off x="497267" y="682244"/>
            <a:ext cx="856500" cy="0"/>
          </a:xfrm>
          <a:prstGeom prst="straightConnector1">
            <a:avLst/>
          </a:prstGeom>
          <a:noFill/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0" name="Google Shape;100;ged86402094_0_741"/>
          <p:cNvSpPr txBox="1">
            <a:spLocks noGrp="1"/>
          </p:cNvSpPr>
          <p:nvPr>
            <p:ph type="body" idx="1"/>
          </p:nvPr>
        </p:nvSpPr>
        <p:spPr>
          <a:xfrm>
            <a:off x="429100" y="3342505"/>
            <a:ext cx="3535200" cy="25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 sz="1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lvl="2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lvl="3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lvl="4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lvl="5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6pPr>
            <a:lvl7pPr marL="3200400" lvl="6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7pPr>
            <a:lvl8pPr marL="3657600" lvl="7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8pPr>
            <a:lvl9pPr marL="4114800" lvl="8" indent="-3302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74581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訂版面配置 6">
  <p:cSld name="自訂版面配置 6">
    <p:bg>
      <p:bgPr>
        <a:solidFill>
          <a:srgbClr val="FFFFFF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ed86402094_0_23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ged86402094_0_236"/>
          <p:cNvSpPr/>
          <p:nvPr/>
        </p:nvSpPr>
        <p:spPr>
          <a:xfrm>
            <a:off x="596900" y="319233"/>
            <a:ext cx="507900" cy="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ged86402094_0_236"/>
          <p:cNvSpPr/>
          <p:nvPr/>
        </p:nvSpPr>
        <p:spPr>
          <a:xfrm>
            <a:off x="661367" y="2336800"/>
            <a:ext cx="11042700" cy="3880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ged86402094_0_236"/>
          <p:cNvSpPr txBox="1">
            <a:spLocks noGrp="1"/>
          </p:cNvSpPr>
          <p:nvPr>
            <p:ph type="title"/>
          </p:nvPr>
        </p:nvSpPr>
        <p:spPr>
          <a:xfrm>
            <a:off x="487750" y="426333"/>
            <a:ext cx="4165500" cy="15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>
                <a:solidFill>
                  <a:schemeClr val="dk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>
                <a:solidFill>
                  <a:schemeClr val="dk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>
                <a:solidFill>
                  <a:schemeClr val="dk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>
                <a:solidFill>
                  <a:schemeClr val="dk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>
                <a:solidFill>
                  <a:schemeClr val="dk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>
                <a:solidFill>
                  <a:schemeClr val="dk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>
                <a:solidFill>
                  <a:schemeClr val="dk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ged86402094_0_236"/>
          <p:cNvSpPr txBox="1">
            <a:spLocks noGrp="1"/>
          </p:cNvSpPr>
          <p:nvPr>
            <p:ph type="body" idx="1"/>
          </p:nvPr>
        </p:nvSpPr>
        <p:spPr>
          <a:xfrm>
            <a:off x="4823850" y="426333"/>
            <a:ext cx="6880500" cy="15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ged86402094_0_23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30016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B3FA6631-7083-4A80-A047-8CD4650BDB52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374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0550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7" name="Google Shape;117;p43"/>
          <p:cNvCxnSpPr/>
          <p:nvPr/>
        </p:nvCxnSpPr>
        <p:spPr>
          <a:xfrm>
            <a:off x="6706233" y="5994000"/>
            <a:ext cx="624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8" name="Google Shape;118;p43"/>
          <p:cNvSpPr txBox="1">
            <a:spLocks noGrp="1"/>
          </p:cNvSpPr>
          <p:nvPr>
            <p:ph type="title"/>
          </p:nvPr>
        </p:nvSpPr>
        <p:spPr>
          <a:xfrm>
            <a:off x="354000" y="1441867"/>
            <a:ext cx="5393700" cy="22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119" name="Google Shape;119;p43"/>
          <p:cNvSpPr txBox="1">
            <a:spLocks noGrp="1"/>
          </p:cNvSpPr>
          <p:nvPr>
            <p:ph type="subTitle" idx="1"/>
          </p:nvPr>
        </p:nvSpPr>
        <p:spPr>
          <a:xfrm>
            <a:off x="354000" y="3793601"/>
            <a:ext cx="5393700" cy="17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43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2pPr>
            <a:lvl3pPr marL="1371600" lvl="2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3pPr>
            <a:lvl4pPr marL="1828800" lvl="3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4pPr>
            <a:lvl5pPr marL="2286000" lvl="4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5pPr>
            <a:lvl6pPr marL="2743200" lvl="5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6pPr>
            <a:lvl7pPr marL="3200400" lvl="6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7pPr>
            <a:lvl8pPr marL="3657600" lvl="7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8pPr>
            <a:lvl9pPr marL="4114800" lvl="8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43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6" name="Google Shape;116;p43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8360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C0D5AE9-DD74-4B68-9A94-751C8F62D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FE0E01E-48EC-4A43-AE1A-B256046EFE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CE31526-D75A-4B31-8B66-58F58B5B9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71640-80DB-458F-ABCA-5515E304CF40}" type="datetimeFigureOut">
              <a:rPr lang="zh-TW" altLang="en-US" smtClean="0"/>
              <a:t>2021/12/21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2BF0CFA-39B9-4836-B9D9-D0877F588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D418D3F-0BF1-4F84-A42D-A4D770427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6A2D8-B9F5-4B9E-BDDE-B515F70F4D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37453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f0a0e1a7a4_0_158"/>
          <p:cNvSpPr txBox="1">
            <a:spLocks noGrp="1"/>
          </p:cNvSpPr>
          <p:nvPr>
            <p:ph type="title"/>
          </p:nvPr>
        </p:nvSpPr>
        <p:spPr>
          <a:xfrm>
            <a:off x="895000" y="2855000"/>
            <a:ext cx="10469700" cy="1148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12" name="Google Shape;212;gf0a0e1a7a4_0_158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33000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訂版面配置">
  <p:cSld name="自訂版面配置">
    <p:bg>
      <p:bgPr>
        <a:solidFill>
          <a:srgbClr val="FFFFFF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e5832d634e_0_9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ge5832d634e_0_98"/>
          <p:cNvSpPr/>
          <p:nvPr/>
        </p:nvSpPr>
        <p:spPr>
          <a:xfrm>
            <a:off x="4063533" y="0"/>
            <a:ext cx="81285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ge5832d634e_0_98"/>
          <p:cNvSpPr/>
          <p:nvPr/>
        </p:nvSpPr>
        <p:spPr>
          <a:xfrm rot="5400000">
            <a:off x="-200" y="300"/>
            <a:ext cx="953700" cy="953100"/>
          </a:xfrm>
          <a:prstGeom prst="rtTriangle">
            <a:avLst/>
          </a:prstGeom>
          <a:solidFill>
            <a:srgbClr val="FFFFFF">
              <a:alpha val="439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ge5832d634e_0_98"/>
          <p:cNvSpPr txBox="1">
            <a:spLocks noGrp="1"/>
          </p:cNvSpPr>
          <p:nvPr>
            <p:ph type="title"/>
          </p:nvPr>
        </p:nvSpPr>
        <p:spPr>
          <a:xfrm>
            <a:off x="247133" y="906167"/>
            <a:ext cx="3577500" cy="13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ge5832d634e_0_98"/>
          <p:cNvSpPr txBox="1">
            <a:spLocks noGrp="1"/>
          </p:cNvSpPr>
          <p:nvPr>
            <p:ph type="body" idx="1"/>
          </p:nvPr>
        </p:nvSpPr>
        <p:spPr>
          <a:xfrm>
            <a:off x="247133" y="2397733"/>
            <a:ext cx="3577500" cy="3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Char char="●"/>
              <a:defRPr sz="21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Char char="○"/>
              <a:defRPr sz="19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Char char="■"/>
              <a:defRPr sz="19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Char char="●"/>
              <a:defRPr sz="19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Char char="○"/>
              <a:defRPr sz="19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Char char="■"/>
              <a:defRPr sz="1900">
                <a:solidFill>
                  <a:srgbClr val="FFFFFF"/>
                </a:solidFill>
              </a:defRPr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Char char="●"/>
              <a:defRPr sz="1900">
                <a:solidFill>
                  <a:srgbClr val="FFFFFF"/>
                </a:solidFill>
              </a:defRPr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Char char="○"/>
              <a:defRPr sz="1900">
                <a:solidFill>
                  <a:srgbClr val="FFFFFF"/>
                </a:solidFill>
              </a:defRPr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rgbClr val="FFFFFF"/>
              </a:buClr>
              <a:buSzPts val="1900"/>
              <a:buChar char="■"/>
              <a:defRPr sz="19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ge5832d634e_0_9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rgbClr val="616161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rgbClr val="616161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rgbClr val="616161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rgbClr val="616161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rgbClr val="616161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rgbClr val="616161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rgbClr val="616161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rgbClr val="616161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rgbClr val="61616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13574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訂版面配置 3">
  <p:cSld name="自訂版面配置 3">
    <p:bg>
      <p:bgPr>
        <a:solidFill>
          <a:srgbClr val="FFFFFF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44"/>
          <p:cNvSpPr/>
          <p:nvPr/>
        </p:nvSpPr>
        <p:spPr>
          <a:xfrm>
            <a:off x="3264300" y="597200"/>
            <a:ext cx="5663700" cy="5663700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44"/>
          <p:cNvSpPr/>
          <p:nvPr/>
        </p:nvSpPr>
        <p:spPr>
          <a:xfrm>
            <a:off x="3429000" y="762000"/>
            <a:ext cx="5334000" cy="5334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44"/>
          <p:cNvSpPr txBox="1">
            <a:spLocks noGrp="1"/>
          </p:cNvSpPr>
          <p:nvPr>
            <p:ph type="ctrTitle"/>
          </p:nvPr>
        </p:nvSpPr>
        <p:spPr>
          <a:xfrm>
            <a:off x="3695600" y="1922367"/>
            <a:ext cx="4800900" cy="20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A64"/>
              </a:buClr>
              <a:buSzPts val="6400"/>
              <a:buNone/>
              <a:defRPr sz="6400"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A64"/>
              </a:buClr>
              <a:buSzPts val="6400"/>
              <a:buNone/>
              <a:defRPr sz="6400" b="1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A64"/>
              </a:buClr>
              <a:buSzPts val="6400"/>
              <a:buNone/>
              <a:defRPr sz="6400" b="1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A64"/>
              </a:buClr>
              <a:buSzPts val="6400"/>
              <a:buNone/>
              <a:defRPr sz="6400" b="1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A64"/>
              </a:buClr>
              <a:buSzPts val="6400"/>
              <a:buNone/>
              <a:defRPr sz="6400" b="1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A64"/>
              </a:buClr>
              <a:buSzPts val="6400"/>
              <a:buNone/>
              <a:defRPr sz="6400" b="1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A64"/>
              </a:buClr>
              <a:buSzPts val="6400"/>
              <a:buNone/>
              <a:defRPr sz="6400" b="1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A64"/>
              </a:buClr>
              <a:buSzPts val="6400"/>
              <a:buNone/>
              <a:defRPr sz="6400" b="1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A64"/>
              </a:buClr>
              <a:buSzPts val="6400"/>
              <a:buNone/>
              <a:defRPr sz="64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44"/>
          <p:cNvSpPr txBox="1">
            <a:spLocks noGrp="1"/>
          </p:cNvSpPr>
          <p:nvPr>
            <p:ph type="subTitle" idx="1"/>
          </p:nvPr>
        </p:nvSpPr>
        <p:spPr>
          <a:xfrm>
            <a:off x="4495500" y="4140100"/>
            <a:ext cx="3314700" cy="11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A64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A64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A64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A64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A64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A64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A64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A64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A64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4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0305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14" name="Google Shape;114;p42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58214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3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7" name="Google Shape;117;p43"/>
          <p:cNvCxnSpPr/>
          <p:nvPr/>
        </p:nvCxnSpPr>
        <p:spPr>
          <a:xfrm>
            <a:off x="6706233" y="5994000"/>
            <a:ext cx="624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8" name="Google Shape;118;p43"/>
          <p:cNvSpPr txBox="1">
            <a:spLocks noGrp="1"/>
          </p:cNvSpPr>
          <p:nvPr>
            <p:ph type="title"/>
          </p:nvPr>
        </p:nvSpPr>
        <p:spPr>
          <a:xfrm>
            <a:off x="354000" y="1441867"/>
            <a:ext cx="5393700" cy="22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119" name="Google Shape;119;p43"/>
          <p:cNvSpPr txBox="1">
            <a:spLocks noGrp="1"/>
          </p:cNvSpPr>
          <p:nvPr>
            <p:ph type="subTitle" idx="1"/>
          </p:nvPr>
        </p:nvSpPr>
        <p:spPr>
          <a:xfrm>
            <a:off x="354000" y="3793601"/>
            <a:ext cx="5393700" cy="17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43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2pPr>
            <a:lvl3pPr marL="1371600" lvl="2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3pPr>
            <a:lvl4pPr marL="1828800" lvl="3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4pPr>
            <a:lvl5pPr marL="2286000" lvl="4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5pPr>
            <a:lvl6pPr marL="2743200" lvl="5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6pPr>
            <a:lvl7pPr marL="3200400" lvl="6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7pPr>
            <a:lvl8pPr marL="3657600" lvl="7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8pPr>
            <a:lvl9pPr marL="4114800" lvl="8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43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05690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5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81446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56"/>
          <p:cNvGrpSpPr/>
          <p:nvPr/>
        </p:nvGrpSpPr>
        <p:grpSpPr>
          <a:xfrm>
            <a:off x="5800234" y="3807170"/>
            <a:ext cx="591423" cy="140843"/>
            <a:chOff x="4137525" y="2915950"/>
            <a:chExt cx="869100" cy="207000"/>
          </a:xfrm>
        </p:grpSpPr>
        <p:sp>
          <p:nvSpPr>
            <p:cNvPr id="133" name="Google Shape;133;p56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56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56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6" name="Google Shape;136;p56"/>
          <p:cNvSpPr txBox="1">
            <a:spLocks noGrp="1"/>
          </p:cNvSpPr>
          <p:nvPr>
            <p:ph type="ctrTitle"/>
          </p:nvPr>
        </p:nvSpPr>
        <p:spPr>
          <a:xfrm>
            <a:off x="895010" y="1321067"/>
            <a:ext cx="10401900" cy="23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137" name="Google Shape;137;p56"/>
          <p:cNvSpPr txBox="1">
            <a:spLocks noGrp="1"/>
          </p:cNvSpPr>
          <p:nvPr>
            <p:ph type="subTitle" idx="1"/>
          </p:nvPr>
        </p:nvSpPr>
        <p:spPr>
          <a:xfrm>
            <a:off x="895000" y="4233168"/>
            <a:ext cx="104019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8" name="Google Shape;138;p56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60243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7"/>
          <p:cNvSpPr txBox="1">
            <a:spLocks noGrp="1"/>
          </p:cNvSpPr>
          <p:nvPr>
            <p:ph type="title"/>
          </p:nvPr>
        </p:nvSpPr>
        <p:spPr>
          <a:xfrm>
            <a:off x="895000" y="2855000"/>
            <a:ext cx="10469700" cy="11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41" name="Google Shape;141;p57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11252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訂版面配置 1">
  <p:cSld name="自訂版面配置 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4" name="Google Shape;144;p58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78419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48" name="Google Shape;148;p59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5466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868E71A-2025-4F21-9E94-CF25434C3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D8C7151-A99A-4666-94A7-939C02C1B8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67DCAA9-E916-49D9-B53D-7409070287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291EC95-0CE9-41C7-BA07-F0702EC99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71640-80DB-458F-ABCA-5515E304CF40}" type="datetimeFigureOut">
              <a:rPr lang="zh-TW" altLang="en-US" smtClean="0"/>
              <a:t>2021/12/21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DE1D370-8880-448C-8A98-C1EC6F82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7886B75-2A12-4768-9C38-D2B3066D7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6A2D8-B9F5-4B9E-BDDE-B515F70F4D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83306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6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52" name="Google Shape;152;p60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53" name="Google Shape;153;p60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7570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61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38330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62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159" name="Google Shape;159;p62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60" name="Google Shape;160;p62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10207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3"/>
          <p:cNvSpPr txBox="1">
            <a:spLocks noGrp="1"/>
          </p:cNvSpPr>
          <p:nvPr>
            <p:ph type="title"/>
          </p:nvPr>
        </p:nvSpPr>
        <p:spPr>
          <a:xfrm>
            <a:off x="653667" y="701800"/>
            <a:ext cx="8302800" cy="54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63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55823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64"/>
          <p:cNvSpPr txBox="1">
            <a:spLocks noGrp="1"/>
          </p:cNvSpPr>
          <p:nvPr>
            <p:ph type="title"/>
          </p:nvPr>
        </p:nvSpPr>
        <p:spPr>
          <a:xfrm>
            <a:off x="415600" y="1673700"/>
            <a:ext cx="11360700" cy="25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endParaRPr/>
          </a:p>
        </p:txBody>
      </p:sp>
      <p:sp>
        <p:nvSpPr>
          <p:cNvPr id="166" name="Google Shape;166;p64"/>
          <p:cNvSpPr txBox="1">
            <a:spLocks noGrp="1"/>
          </p:cNvSpPr>
          <p:nvPr>
            <p:ph type="body" idx="1"/>
          </p:nvPr>
        </p:nvSpPr>
        <p:spPr>
          <a:xfrm>
            <a:off x="415600" y="4304567"/>
            <a:ext cx="11360700" cy="1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7" name="Google Shape;167;p64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13694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內容" type="obj">
  <p:cSld name="標題及內容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5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65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800" cy="38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40"/>
              <a:buChar char="●"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30988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80"/>
              <a:buChar char="○"/>
              <a:defRPr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lvl="2" indent="-299719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20"/>
              <a:buChar char="■"/>
              <a:defRPr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lvl="3" indent="-28956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960"/>
              <a:buChar char="●"/>
              <a:defRPr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lvl="4" indent="-28956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960"/>
              <a:buChar char="○"/>
              <a:defRPr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lvl="5" indent="-320039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40"/>
              <a:buChar char="■"/>
              <a:defRPr/>
            </a:lvl6pPr>
            <a:lvl7pPr marL="3200400" lvl="6" indent="-320039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40"/>
              <a:buChar char="●"/>
              <a:defRPr/>
            </a:lvl7pPr>
            <a:lvl8pPr marL="3657600" lvl="7" indent="-32004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40"/>
              <a:buChar char="○"/>
              <a:defRPr/>
            </a:lvl8pPr>
            <a:lvl9pPr marL="4114800" lvl="8" indent="-32004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40"/>
              <a:buChar char="■"/>
              <a:defRPr/>
            </a:lvl9pPr>
          </a:lstStyle>
          <a:p>
            <a:endParaRPr/>
          </a:p>
        </p:txBody>
      </p:sp>
      <p:sp>
        <p:nvSpPr>
          <p:cNvPr id="171" name="Google Shape;171;p65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2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2" name="Google Shape;172;p65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3" name="Google Shape;173;p65"/>
          <p:cNvSpPr txBox="1">
            <a:spLocks noGrp="1"/>
          </p:cNvSpPr>
          <p:nvPr>
            <p:ph type="sldNum" idx="12"/>
          </p:nvPr>
        </p:nvSpPr>
        <p:spPr>
          <a:xfrm>
            <a:off x="11058697" y="6019806"/>
            <a:ext cx="912000" cy="7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rebuchet MS"/>
              <a:buNone/>
              <a:defRPr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rebuchet MS"/>
              <a:buNone/>
              <a:defRPr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rebuchet MS"/>
              <a:buNone/>
              <a:defRPr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rebuchet MS"/>
              <a:buNone/>
              <a:defRPr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rebuchet MS"/>
              <a:buNone/>
              <a:defRPr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rebuchet MS"/>
              <a:buNone/>
              <a:defRPr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rebuchet MS"/>
              <a:buNone/>
              <a:defRPr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rebuchet MS"/>
              <a:buNone/>
              <a:defRPr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rebuchet MS"/>
              <a:buNone/>
              <a:defRPr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09002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e82ab149fb_0_113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176" name="Google Shape;176;ge82ab149fb_0_113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15278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訂版面配置 3 1">
  <p:cSld name="自訂版面配置 3 1">
    <p:bg>
      <p:bgPr>
        <a:solidFill>
          <a:srgbClr val="FFFFFF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ea38b9cc7f_0_1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gea38b9cc7f_0_116"/>
          <p:cNvSpPr/>
          <p:nvPr/>
        </p:nvSpPr>
        <p:spPr>
          <a:xfrm>
            <a:off x="3264300" y="597200"/>
            <a:ext cx="5663700" cy="5663700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gea38b9cc7f_0_116"/>
          <p:cNvSpPr/>
          <p:nvPr/>
        </p:nvSpPr>
        <p:spPr>
          <a:xfrm>
            <a:off x="3429000" y="762000"/>
            <a:ext cx="5334000" cy="5334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gea38b9cc7f_0_116"/>
          <p:cNvSpPr txBox="1">
            <a:spLocks noGrp="1"/>
          </p:cNvSpPr>
          <p:nvPr>
            <p:ph type="ctrTitle"/>
          </p:nvPr>
        </p:nvSpPr>
        <p:spPr>
          <a:xfrm>
            <a:off x="3695600" y="1922367"/>
            <a:ext cx="4800900" cy="2014500"/>
          </a:xfrm>
          <a:prstGeom prst="rect">
            <a:avLst/>
          </a:prstGeom>
          <a:noFill/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A64"/>
              </a:buClr>
              <a:buSzPts val="6400"/>
              <a:buNone/>
              <a:defRPr sz="6400"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A64"/>
              </a:buClr>
              <a:buSzPts val="6400"/>
              <a:buNone/>
              <a:defRPr sz="6400" b="1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A64"/>
              </a:buClr>
              <a:buSzPts val="6400"/>
              <a:buNone/>
              <a:defRPr sz="6400" b="1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A64"/>
              </a:buClr>
              <a:buSzPts val="6400"/>
              <a:buNone/>
              <a:defRPr sz="6400" b="1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A64"/>
              </a:buClr>
              <a:buSzPts val="6400"/>
              <a:buNone/>
              <a:defRPr sz="6400" b="1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A64"/>
              </a:buClr>
              <a:buSzPts val="6400"/>
              <a:buNone/>
              <a:defRPr sz="6400" b="1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A64"/>
              </a:buClr>
              <a:buSzPts val="6400"/>
              <a:buNone/>
              <a:defRPr sz="6400" b="1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A64"/>
              </a:buClr>
              <a:buSzPts val="6400"/>
              <a:buNone/>
              <a:defRPr sz="6400" b="1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A64"/>
              </a:buClr>
              <a:buSzPts val="6400"/>
              <a:buNone/>
              <a:defRPr sz="64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2" name="Google Shape;182;gea38b9cc7f_0_116"/>
          <p:cNvSpPr txBox="1">
            <a:spLocks noGrp="1"/>
          </p:cNvSpPr>
          <p:nvPr>
            <p:ph type="subTitle" idx="1"/>
          </p:nvPr>
        </p:nvSpPr>
        <p:spPr>
          <a:xfrm>
            <a:off x="4495500" y="4140100"/>
            <a:ext cx="3314700" cy="1104900"/>
          </a:xfrm>
          <a:prstGeom prst="rect">
            <a:avLst/>
          </a:prstGeom>
          <a:noFill/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A64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A64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A64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A64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A64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A64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A64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A64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A64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gea38b9cc7f_0_11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r" rtl="0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1pPr>
            <a:lvl2pPr lvl="1" algn="r" rtl="0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2pPr>
            <a:lvl3pPr lvl="2" algn="r" rtl="0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3pPr>
            <a:lvl4pPr lvl="3" algn="r" rtl="0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4pPr>
            <a:lvl5pPr lvl="4" algn="r" rtl="0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5pPr>
            <a:lvl6pPr lvl="5" algn="r" rtl="0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6pPr>
            <a:lvl7pPr lvl="6" algn="r" rtl="0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7pPr>
            <a:lvl8pPr lvl="7" algn="r" rtl="0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8pPr>
            <a:lvl9pPr lvl="8" algn="r" rtl="0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69272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訂版面配置 3">
  <p:cSld name="自訂版面配置 3">
    <p:bg>
      <p:bgPr>
        <a:solidFill>
          <a:srgbClr val="FFFFFF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44"/>
          <p:cNvSpPr/>
          <p:nvPr/>
        </p:nvSpPr>
        <p:spPr>
          <a:xfrm>
            <a:off x="3264300" y="597200"/>
            <a:ext cx="5663700" cy="5663700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44"/>
          <p:cNvSpPr/>
          <p:nvPr/>
        </p:nvSpPr>
        <p:spPr>
          <a:xfrm>
            <a:off x="3429000" y="762000"/>
            <a:ext cx="5334000" cy="5334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44"/>
          <p:cNvSpPr txBox="1">
            <a:spLocks noGrp="1"/>
          </p:cNvSpPr>
          <p:nvPr>
            <p:ph type="ctrTitle"/>
          </p:nvPr>
        </p:nvSpPr>
        <p:spPr>
          <a:xfrm>
            <a:off x="3695600" y="1922367"/>
            <a:ext cx="4800900" cy="20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A64"/>
              </a:buClr>
              <a:buSzPts val="6400"/>
              <a:buNone/>
              <a:defRPr sz="6400"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A64"/>
              </a:buClr>
              <a:buSzPts val="6400"/>
              <a:buNone/>
              <a:defRPr sz="6400" b="1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A64"/>
              </a:buClr>
              <a:buSzPts val="6400"/>
              <a:buNone/>
              <a:defRPr sz="6400" b="1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A64"/>
              </a:buClr>
              <a:buSzPts val="6400"/>
              <a:buNone/>
              <a:defRPr sz="6400" b="1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A64"/>
              </a:buClr>
              <a:buSzPts val="6400"/>
              <a:buNone/>
              <a:defRPr sz="6400" b="1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A64"/>
              </a:buClr>
              <a:buSzPts val="6400"/>
              <a:buNone/>
              <a:defRPr sz="6400" b="1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A64"/>
              </a:buClr>
              <a:buSzPts val="6400"/>
              <a:buNone/>
              <a:defRPr sz="6400" b="1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A64"/>
              </a:buClr>
              <a:buSzPts val="6400"/>
              <a:buNone/>
              <a:defRPr sz="6400" b="1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A64"/>
              </a:buClr>
              <a:buSzPts val="6400"/>
              <a:buNone/>
              <a:defRPr sz="64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44"/>
          <p:cNvSpPr txBox="1">
            <a:spLocks noGrp="1"/>
          </p:cNvSpPr>
          <p:nvPr>
            <p:ph type="subTitle" idx="1"/>
          </p:nvPr>
        </p:nvSpPr>
        <p:spPr>
          <a:xfrm>
            <a:off x="4495500" y="4140100"/>
            <a:ext cx="3314700" cy="11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A64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A64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A64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A64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A64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A64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A64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A64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5A64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4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51203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B3FA6631-7083-4A80-A047-8CD4650BDB52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374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4108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13B315-E7CC-4986-8DEB-AAA25A843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47F08D6-C56A-439C-8DA4-E409676E1C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9EC6F58-043B-4225-92E8-6FA6D4875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E09C23C3-A067-47B4-B4EC-A57DE47EB9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AE296E59-61D6-4191-8FCD-6C5880B839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A6A49A82-ECC1-4712-874C-664F92A35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71640-80DB-458F-ABCA-5515E304CF40}" type="datetimeFigureOut">
              <a:rPr lang="zh-TW" altLang="en-US" smtClean="0"/>
              <a:t>2021/12/21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35ABF832-225E-4EF5-9D0E-FD575C31D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0096A2A3-3419-4622-B058-461C22AE8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6A2D8-B9F5-4B9E-BDDE-B515F70F4D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75181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40"/>
          <p:cNvGrpSpPr/>
          <p:nvPr/>
        </p:nvGrpSpPr>
        <p:grpSpPr>
          <a:xfrm>
            <a:off x="5800234" y="3807170"/>
            <a:ext cx="591423" cy="140843"/>
            <a:chOff x="4137525" y="2915950"/>
            <a:chExt cx="869100" cy="207000"/>
          </a:xfrm>
        </p:grpSpPr>
        <p:sp>
          <p:nvSpPr>
            <p:cNvPr id="15" name="Google Shape;15;p40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40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40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" name="Google Shape;18;p40"/>
          <p:cNvSpPr txBox="1">
            <a:spLocks noGrp="1"/>
          </p:cNvSpPr>
          <p:nvPr>
            <p:ph type="ctrTitle"/>
          </p:nvPr>
        </p:nvSpPr>
        <p:spPr>
          <a:xfrm>
            <a:off x="895010" y="1321067"/>
            <a:ext cx="10401900" cy="23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19" name="Google Shape;19;p40"/>
          <p:cNvSpPr txBox="1">
            <a:spLocks noGrp="1"/>
          </p:cNvSpPr>
          <p:nvPr>
            <p:ph type="subTitle" idx="1"/>
          </p:nvPr>
        </p:nvSpPr>
        <p:spPr>
          <a:xfrm>
            <a:off x="895000" y="4233168"/>
            <a:ext cx="104019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0" name="Google Shape;20;p40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lvl="0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42601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內容" type="obj">
  <p:cSld name="標題及內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6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6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800" cy="38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40"/>
              <a:buChar char="●"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30988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80"/>
              <a:buChar char="○"/>
              <a:defRPr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lvl="2" indent="-299719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20"/>
              <a:buChar char="■"/>
              <a:defRPr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lvl="3" indent="-28956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960"/>
              <a:buChar char="●"/>
              <a:defRPr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lvl="4" indent="-28956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960"/>
              <a:buChar char="○"/>
              <a:defRPr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lvl="5" indent="-320039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40"/>
              <a:buChar char="■"/>
              <a:defRPr/>
            </a:lvl6pPr>
            <a:lvl7pPr marL="3200400" lvl="6" indent="-320039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40"/>
              <a:buChar char="●"/>
              <a:defRPr/>
            </a:lvl7pPr>
            <a:lvl8pPr marL="3657600" lvl="7" indent="-32004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40"/>
              <a:buChar char="○"/>
              <a:defRPr/>
            </a:lvl8pPr>
            <a:lvl9pPr marL="4114800" lvl="8" indent="-32004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4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6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2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46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46"/>
          <p:cNvSpPr txBox="1">
            <a:spLocks noGrp="1"/>
          </p:cNvSpPr>
          <p:nvPr>
            <p:ph type="sldNum" idx="12"/>
          </p:nvPr>
        </p:nvSpPr>
        <p:spPr>
          <a:xfrm>
            <a:off x="11058697" y="6019806"/>
            <a:ext cx="912000" cy="7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Clr>
                <a:srgbClr val="37474F"/>
              </a:buClr>
              <a:buSzPts val="2400"/>
              <a:buFont typeface="Trebuchet MS"/>
              <a:buNone/>
              <a:defRPr sz="2400" b="0" i="0" u="none" strike="noStrike" cap="none">
                <a:solidFill>
                  <a:srgbClr val="37474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lvl="1" indent="0" algn="ctr">
              <a:spcBef>
                <a:spcPts val="0"/>
              </a:spcBef>
              <a:buClr>
                <a:srgbClr val="37474F"/>
              </a:buClr>
              <a:buSzPts val="2400"/>
              <a:buFont typeface="Trebuchet MS"/>
              <a:buNone/>
              <a:defRPr sz="2400" b="0" i="0" u="none" strike="noStrike" cap="none">
                <a:solidFill>
                  <a:srgbClr val="37474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lvl="2" indent="0" algn="ctr">
              <a:spcBef>
                <a:spcPts val="0"/>
              </a:spcBef>
              <a:buClr>
                <a:srgbClr val="37474F"/>
              </a:buClr>
              <a:buSzPts val="2400"/>
              <a:buFont typeface="Trebuchet MS"/>
              <a:buNone/>
              <a:defRPr sz="2400" b="0" i="0" u="none" strike="noStrike" cap="none">
                <a:solidFill>
                  <a:srgbClr val="37474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lvl="3" indent="0" algn="ctr">
              <a:spcBef>
                <a:spcPts val="0"/>
              </a:spcBef>
              <a:buClr>
                <a:srgbClr val="37474F"/>
              </a:buClr>
              <a:buSzPts val="2400"/>
              <a:buFont typeface="Trebuchet MS"/>
              <a:buNone/>
              <a:defRPr sz="2400" b="0" i="0" u="none" strike="noStrike" cap="none">
                <a:solidFill>
                  <a:srgbClr val="37474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lvl="4" indent="0" algn="ctr">
              <a:spcBef>
                <a:spcPts val="0"/>
              </a:spcBef>
              <a:buClr>
                <a:srgbClr val="37474F"/>
              </a:buClr>
              <a:buSzPts val="2400"/>
              <a:buFont typeface="Trebuchet MS"/>
              <a:buNone/>
              <a:defRPr sz="2400" b="0" i="0" u="none" strike="noStrike" cap="none">
                <a:solidFill>
                  <a:srgbClr val="37474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lvl="5" indent="0" algn="ctr">
              <a:spcBef>
                <a:spcPts val="0"/>
              </a:spcBef>
              <a:buClr>
                <a:srgbClr val="37474F"/>
              </a:buClr>
              <a:buSzPts val="2400"/>
              <a:buFont typeface="Trebuchet MS"/>
              <a:buNone/>
              <a:defRPr sz="2400" b="0" i="0" u="none" strike="noStrike" cap="none">
                <a:solidFill>
                  <a:srgbClr val="37474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lvl="6" indent="0" algn="ctr">
              <a:spcBef>
                <a:spcPts val="0"/>
              </a:spcBef>
              <a:buClr>
                <a:srgbClr val="37474F"/>
              </a:buClr>
              <a:buSzPts val="2400"/>
              <a:buFont typeface="Trebuchet MS"/>
              <a:buNone/>
              <a:defRPr sz="2400" b="0" i="0" u="none" strike="noStrike" cap="none">
                <a:solidFill>
                  <a:srgbClr val="37474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lvl="7" indent="0" algn="ctr">
              <a:spcBef>
                <a:spcPts val="0"/>
              </a:spcBef>
              <a:buClr>
                <a:srgbClr val="37474F"/>
              </a:buClr>
              <a:buSzPts val="2400"/>
              <a:buFont typeface="Trebuchet MS"/>
              <a:buNone/>
              <a:defRPr sz="2400" b="0" i="0" u="none" strike="noStrike" cap="none">
                <a:solidFill>
                  <a:srgbClr val="37474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lvl="8" indent="0" algn="ctr">
              <a:spcBef>
                <a:spcPts val="0"/>
              </a:spcBef>
              <a:buClr>
                <a:srgbClr val="37474F"/>
              </a:buClr>
              <a:buSzPts val="2400"/>
              <a:buFont typeface="Trebuchet MS"/>
              <a:buNone/>
              <a:defRPr sz="2400" b="0" i="0" u="none" strike="noStrike" cap="none">
                <a:solidFill>
                  <a:srgbClr val="37474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43791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訂版面配置 1">
  <p:cSld name="自訂版面配置 1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Google Shape;29;p47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lvl="0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71574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48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lvl="0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42082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" name="Google Shape;37;p49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" name="Google Shape;38;p49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lvl="0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23560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0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lvl="0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52963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1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44" name="Google Shape;44;p51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5" name="Google Shape;45;p51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lvl="0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27428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2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2"/>
          <p:cNvSpPr txBox="1">
            <a:spLocks noGrp="1"/>
          </p:cNvSpPr>
          <p:nvPr>
            <p:ph type="title"/>
          </p:nvPr>
        </p:nvSpPr>
        <p:spPr>
          <a:xfrm>
            <a:off x="653667" y="701800"/>
            <a:ext cx="8302800" cy="54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52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lvl="0" indent="0" algn="r">
              <a:buClr>
                <a:srgbClr val="37474F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7474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rgbClr val="37474F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7474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rgbClr val="37474F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7474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rgbClr val="37474F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7474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rgbClr val="37474F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7474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rgbClr val="37474F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7474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rgbClr val="37474F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7474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rgbClr val="37474F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7474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rgbClr val="37474F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7474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30311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3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53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lvl="0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32725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4"/>
          <p:cNvSpPr txBox="1">
            <a:spLocks noGrp="1"/>
          </p:cNvSpPr>
          <p:nvPr>
            <p:ph type="title"/>
          </p:nvPr>
        </p:nvSpPr>
        <p:spPr>
          <a:xfrm>
            <a:off x="415600" y="1673700"/>
            <a:ext cx="11360700" cy="25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endParaRPr/>
          </a:p>
        </p:txBody>
      </p:sp>
      <p:sp>
        <p:nvSpPr>
          <p:cNvPr id="54" name="Google Shape;54;p54"/>
          <p:cNvSpPr txBox="1">
            <a:spLocks noGrp="1"/>
          </p:cNvSpPr>
          <p:nvPr>
            <p:ph type="body" idx="1"/>
          </p:nvPr>
        </p:nvSpPr>
        <p:spPr>
          <a:xfrm>
            <a:off x="415600" y="4304567"/>
            <a:ext cx="11360700" cy="1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54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lvl="0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2306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6ADEAD8-70ED-48E5-B16B-8AB7F04B7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49721BD-E09E-4D0F-A9DC-5E39AAF75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71640-80DB-458F-ABCA-5515E304CF40}" type="datetimeFigureOut">
              <a:rPr lang="zh-TW" altLang="en-US" smtClean="0"/>
              <a:t>2021/12/21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BDE4EAF-A6C5-42AA-A5AE-B9C7923BB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AE510B7-3AC0-4DD4-A33F-BD18C5DF3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6A2D8-B9F5-4B9E-BDDE-B515F70F4D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7751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5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lvl="0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rgbClr val="CACACA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8595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訂版面配置">
  <p:cSld name="自訂版面配置">
    <p:bg>
      <p:bgPr>
        <a:solidFill>
          <a:srgbClr val="FFFFFF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e5832d634e_0_9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ge5832d634e_0_98"/>
          <p:cNvSpPr/>
          <p:nvPr/>
        </p:nvSpPr>
        <p:spPr>
          <a:xfrm>
            <a:off x="7095067" y="0"/>
            <a:ext cx="5096965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ge5832d634e_0_98"/>
          <p:cNvSpPr/>
          <p:nvPr/>
        </p:nvSpPr>
        <p:spPr>
          <a:xfrm rot="5400000">
            <a:off x="-200" y="300"/>
            <a:ext cx="953700" cy="953100"/>
          </a:xfrm>
          <a:prstGeom prst="rtTriangle">
            <a:avLst/>
          </a:prstGeom>
          <a:solidFill>
            <a:srgbClr val="FFFFFF">
              <a:alpha val="439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ge5832d634e_0_98"/>
          <p:cNvSpPr txBox="1">
            <a:spLocks noGrp="1"/>
          </p:cNvSpPr>
          <p:nvPr>
            <p:ph type="title"/>
          </p:nvPr>
        </p:nvSpPr>
        <p:spPr>
          <a:xfrm>
            <a:off x="247133" y="906167"/>
            <a:ext cx="3577500" cy="13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ge5832d634e_0_98"/>
          <p:cNvSpPr txBox="1">
            <a:spLocks noGrp="1"/>
          </p:cNvSpPr>
          <p:nvPr>
            <p:ph type="body" idx="1"/>
          </p:nvPr>
        </p:nvSpPr>
        <p:spPr>
          <a:xfrm>
            <a:off x="247133" y="2397733"/>
            <a:ext cx="3577500" cy="3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Char char="●"/>
              <a:defRPr sz="21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Char char="○"/>
              <a:defRPr sz="19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Char char="■"/>
              <a:defRPr sz="19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Char char="●"/>
              <a:defRPr sz="19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Char char="○"/>
              <a:defRPr sz="19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Char char="■"/>
              <a:defRPr sz="1900">
                <a:solidFill>
                  <a:srgbClr val="FFFFFF"/>
                </a:solidFill>
              </a:defRPr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Char char="●"/>
              <a:defRPr sz="1900">
                <a:solidFill>
                  <a:srgbClr val="FFFFFF"/>
                </a:solidFill>
              </a:defRPr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Char char="○"/>
              <a:defRPr sz="1900">
                <a:solidFill>
                  <a:srgbClr val="FFFFFF"/>
                </a:solidFill>
              </a:defRPr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rgbClr val="FFFFFF"/>
              </a:buClr>
              <a:buSzPts val="1900"/>
              <a:buChar char="■"/>
              <a:defRPr sz="19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ge5832d634e_0_9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rgbClr val="616161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rgbClr val="616161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rgbClr val="616161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rgbClr val="616161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rgbClr val="616161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rgbClr val="616161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rgbClr val="616161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rgbClr val="616161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rgbClr val="61616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23240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訂版面配置 2">
  <p:cSld name="自訂版面配置 2">
    <p:bg>
      <p:bgPr>
        <a:solidFill>
          <a:srgbClr val="FFFFFF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e5832d634e_0_36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ge5832d634e_0_363"/>
          <p:cNvSpPr/>
          <p:nvPr/>
        </p:nvSpPr>
        <p:spPr>
          <a:xfrm>
            <a:off x="4063533" y="0"/>
            <a:ext cx="81285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ge5832d634e_0_363"/>
          <p:cNvSpPr/>
          <p:nvPr/>
        </p:nvSpPr>
        <p:spPr>
          <a:xfrm>
            <a:off x="273624" y="268390"/>
            <a:ext cx="545100" cy="509100"/>
          </a:xfrm>
          <a:prstGeom prst="flowChartDelay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ge5832d634e_0_363"/>
          <p:cNvSpPr/>
          <p:nvPr/>
        </p:nvSpPr>
        <p:spPr>
          <a:xfrm>
            <a:off x="273624" y="268390"/>
            <a:ext cx="545100" cy="509100"/>
          </a:xfrm>
          <a:prstGeom prst="flowChartDelay">
            <a:avLst/>
          </a:pr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ge5832d634e_0_363"/>
          <p:cNvSpPr/>
          <p:nvPr/>
        </p:nvSpPr>
        <p:spPr>
          <a:xfrm>
            <a:off x="134509" y="268390"/>
            <a:ext cx="545100" cy="509100"/>
          </a:xfrm>
          <a:prstGeom prst="flowChartDelay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ge5832d634e_0_363"/>
          <p:cNvSpPr/>
          <p:nvPr/>
        </p:nvSpPr>
        <p:spPr>
          <a:xfrm>
            <a:off x="134509" y="268390"/>
            <a:ext cx="545100" cy="509100"/>
          </a:xfrm>
          <a:prstGeom prst="flowChartDelay">
            <a:avLst/>
          </a:prstGeom>
          <a:solidFill>
            <a:srgbClr val="FFFFFF">
              <a:alpha val="18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ge5832d634e_0_363"/>
          <p:cNvSpPr/>
          <p:nvPr/>
        </p:nvSpPr>
        <p:spPr>
          <a:xfrm>
            <a:off x="425" y="268390"/>
            <a:ext cx="545100" cy="509100"/>
          </a:xfrm>
          <a:prstGeom prst="flowChartDelay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ge5832d634e_0_363"/>
          <p:cNvSpPr/>
          <p:nvPr/>
        </p:nvSpPr>
        <p:spPr>
          <a:xfrm>
            <a:off x="425" y="268390"/>
            <a:ext cx="545100" cy="509100"/>
          </a:xfrm>
          <a:prstGeom prst="flowChartDelay">
            <a:avLst/>
          </a:prstGeom>
          <a:solidFill>
            <a:srgbClr val="FFFFFF">
              <a:alpha val="2509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ge5832d634e_0_363"/>
          <p:cNvSpPr txBox="1">
            <a:spLocks noGrp="1"/>
          </p:cNvSpPr>
          <p:nvPr>
            <p:ph type="title"/>
          </p:nvPr>
        </p:nvSpPr>
        <p:spPr>
          <a:xfrm>
            <a:off x="311467" y="1106067"/>
            <a:ext cx="3421500" cy="11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ge5832d634e_0_363"/>
          <p:cNvSpPr txBox="1">
            <a:spLocks noGrp="1"/>
          </p:cNvSpPr>
          <p:nvPr>
            <p:ph type="body" idx="1"/>
          </p:nvPr>
        </p:nvSpPr>
        <p:spPr>
          <a:xfrm>
            <a:off x="311467" y="2397733"/>
            <a:ext cx="3421500" cy="3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 sz="19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ge5832d634e_0_36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43419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訂版面配置 3">
  <p:cSld name="自訂版面配置 3">
    <p:bg>
      <p:bgPr>
        <a:solidFill>
          <a:srgbClr val="FFFFFF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e92d4cefb6_1_2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ge92d4cefb6_1_211"/>
          <p:cNvSpPr txBox="1">
            <a:spLocks noGrp="1"/>
          </p:cNvSpPr>
          <p:nvPr>
            <p:ph type="title"/>
          </p:nvPr>
        </p:nvSpPr>
        <p:spPr>
          <a:xfrm>
            <a:off x="5398817" y="410433"/>
            <a:ext cx="6372300" cy="18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ge92d4cefb6_1_211"/>
          <p:cNvSpPr txBox="1">
            <a:spLocks noGrp="1"/>
          </p:cNvSpPr>
          <p:nvPr>
            <p:ph type="body" idx="1"/>
          </p:nvPr>
        </p:nvSpPr>
        <p:spPr>
          <a:xfrm>
            <a:off x="5406517" y="2410833"/>
            <a:ext cx="6372300" cy="36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ge92d4cefb6_1_21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57152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訂版面配置 4">
  <p:cSld name="自訂版面配置 4">
    <p:bg>
      <p:bgPr>
        <a:solidFill>
          <a:srgbClr val="FFFFFF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ed614e9a10_0_9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ged614e9a10_0_93"/>
          <p:cNvSpPr txBox="1">
            <a:spLocks noGrp="1"/>
          </p:cNvSpPr>
          <p:nvPr>
            <p:ph type="title"/>
          </p:nvPr>
        </p:nvSpPr>
        <p:spPr>
          <a:xfrm>
            <a:off x="389167" y="542533"/>
            <a:ext cx="6417900" cy="18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ged614e9a10_0_93"/>
          <p:cNvSpPr txBox="1">
            <a:spLocks noGrp="1"/>
          </p:cNvSpPr>
          <p:nvPr>
            <p:ph type="body" idx="1"/>
          </p:nvPr>
        </p:nvSpPr>
        <p:spPr>
          <a:xfrm>
            <a:off x="389300" y="2473268"/>
            <a:ext cx="6417900" cy="34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Char char="●"/>
              <a:defRPr sz="21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ged614e9a10_0_9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58363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訂版面配置 5">
  <p:cSld name="自訂版面配置 5">
    <p:bg>
      <p:bgPr>
        <a:solidFill>
          <a:srgbClr val="FFFFFF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ed86402094_0_9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ged86402094_0_96"/>
          <p:cNvSpPr/>
          <p:nvPr/>
        </p:nvSpPr>
        <p:spPr>
          <a:xfrm>
            <a:off x="4518800" y="0"/>
            <a:ext cx="76731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ged86402094_0_9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1" name="Google Shape;91;ged86402094_0_96"/>
          <p:cNvSpPr txBox="1">
            <a:spLocks noGrp="1"/>
          </p:cNvSpPr>
          <p:nvPr>
            <p:ph type="title"/>
          </p:nvPr>
        </p:nvSpPr>
        <p:spPr>
          <a:xfrm>
            <a:off x="429100" y="925467"/>
            <a:ext cx="3535200" cy="23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92" name="Google Shape;92;ged86402094_0_96"/>
          <p:cNvCxnSpPr/>
          <p:nvPr/>
        </p:nvCxnSpPr>
        <p:spPr>
          <a:xfrm>
            <a:off x="497267" y="682244"/>
            <a:ext cx="856500" cy="0"/>
          </a:xfrm>
          <a:prstGeom prst="straightConnector1">
            <a:avLst/>
          </a:prstGeom>
          <a:noFill/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3" name="Google Shape;93;ged86402094_0_96"/>
          <p:cNvSpPr txBox="1">
            <a:spLocks noGrp="1"/>
          </p:cNvSpPr>
          <p:nvPr>
            <p:ph type="body" idx="1"/>
          </p:nvPr>
        </p:nvSpPr>
        <p:spPr>
          <a:xfrm>
            <a:off x="429100" y="3342505"/>
            <a:ext cx="3535200" cy="25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 sz="1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71821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訂版面配置 5 1">
  <p:cSld name="自訂版面配置 5 1">
    <p:bg>
      <p:bgPr>
        <a:solidFill>
          <a:srgbClr val="FFFFFF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ed86402094_0_7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ged86402094_0_741"/>
          <p:cNvSpPr/>
          <p:nvPr/>
        </p:nvSpPr>
        <p:spPr>
          <a:xfrm>
            <a:off x="6835700" y="0"/>
            <a:ext cx="5356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ged86402094_0_74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0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8" name="Google Shape;98;ged86402094_0_741"/>
          <p:cNvSpPr txBox="1">
            <a:spLocks noGrp="1"/>
          </p:cNvSpPr>
          <p:nvPr>
            <p:ph type="title"/>
          </p:nvPr>
        </p:nvSpPr>
        <p:spPr>
          <a:xfrm>
            <a:off x="429100" y="925467"/>
            <a:ext cx="3535200" cy="23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chemeClr val="dk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chemeClr val="dk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chemeClr val="dk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chemeClr val="dk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chemeClr val="dk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chemeClr val="dk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chemeClr val="dk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99" name="Google Shape;99;ged86402094_0_741"/>
          <p:cNvCxnSpPr/>
          <p:nvPr/>
        </p:nvCxnSpPr>
        <p:spPr>
          <a:xfrm>
            <a:off x="497267" y="682244"/>
            <a:ext cx="856500" cy="0"/>
          </a:xfrm>
          <a:prstGeom prst="straightConnector1">
            <a:avLst/>
          </a:prstGeom>
          <a:noFill/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0" name="Google Shape;100;ged86402094_0_741"/>
          <p:cNvSpPr txBox="1">
            <a:spLocks noGrp="1"/>
          </p:cNvSpPr>
          <p:nvPr>
            <p:ph type="body" idx="1"/>
          </p:nvPr>
        </p:nvSpPr>
        <p:spPr>
          <a:xfrm>
            <a:off x="429100" y="3342505"/>
            <a:ext cx="3535200" cy="25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 sz="1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lvl="2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lvl="3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lvl="4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lvl="5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6pPr>
            <a:lvl7pPr marL="3200400" lvl="6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7pPr>
            <a:lvl8pPr marL="3657600" lvl="7" indent="-3302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8pPr>
            <a:lvl9pPr marL="4114800" lvl="8" indent="-3302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25991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訂版面配置 6">
  <p:cSld name="自訂版面配置 6">
    <p:bg>
      <p:bgPr>
        <a:solidFill>
          <a:srgbClr val="FFFFFF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ed86402094_0_23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ged86402094_0_236"/>
          <p:cNvSpPr/>
          <p:nvPr/>
        </p:nvSpPr>
        <p:spPr>
          <a:xfrm>
            <a:off x="596900" y="319233"/>
            <a:ext cx="507900" cy="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ged86402094_0_236"/>
          <p:cNvSpPr/>
          <p:nvPr/>
        </p:nvSpPr>
        <p:spPr>
          <a:xfrm>
            <a:off x="661367" y="2336800"/>
            <a:ext cx="11042700" cy="3880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ged86402094_0_236"/>
          <p:cNvSpPr txBox="1">
            <a:spLocks noGrp="1"/>
          </p:cNvSpPr>
          <p:nvPr>
            <p:ph type="title"/>
          </p:nvPr>
        </p:nvSpPr>
        <p:spPr>
          <a:xfrm>
            <a:off x="487750" y="426333"/>
            <a:ext cx="4165500" cy="15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>
                <a:solidFill>
                  <a:schemeClr val="dk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>
                <a:solidFill>
                  <a:schemeClr val="dk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>
                <a:solidFill>
                  <a:schemeClr val="dk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>
                <a:solidFill>
                  <a:schemeClr val="dk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>
                <a:solidFill>
                  <a:schemeClr val="dk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>
                <a:solidFill>
                  <a:schemeClr val="dk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>
                <a:solidFill>
                  <a:schemeClr val="dk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ged86402094_0_236"/>
          <p:cNvSpPr txBox="1">
            <a:spLocks noGrp="1"/>
          </p:cNvSpPr>
          <p:nvPr>
            <p:ph type="body" idx="1"/>
          </p:nvPr>
        </p:nvSpPr>
        <p:spPr>
          <a:xfrm>
            <a:off x="4823850" y="426333"/>
            <a:ext cx="6880500" cy="15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lvl="2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lvl="3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lvl="4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lvl="5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6pPr>
            <a:lvl7pPr marL="3200400" lvl="6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7pPr>
            <a:lvl8pPr marL="3657600" lvl="7" indent="-3302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8pPr>
            <a:lvl9pPr marL="4114800" lvl="8" indent="-3302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ged86402094_0_23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6855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B3FA6631-7083-4A80-A047-8CD4650BDB52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374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428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F2166006-B2F4-4F5B-AE32-B038FDB73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71640-80DB-458F-ABCA-5515E304CF40}" type="datetimeFigureOut">
              <a:rPr lang="zh-TW" altLang="en-US" smtClean="0"/>
              <a:t>2021/12/21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21890D9C-1F4E-4341-A569-EFC51EA6F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CEEFC07-6046-48F3-AB9C-ACA44AFF9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6A2D8-B9F5-4B9E-BDDE-B515F70F4D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0253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39C7DDF-65E3-4E34-9D89-060B0E442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095920A-A53E-4B61-A8FC-48D07602E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518B9DE-A57F-4CE3-BFD5-39084947F1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5EB7755-4505-43C8-97A1-0A125A90C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71640-80DB-458F-ABCA-5515E304CF40}" type="datetimeFigureOut">
              <a:rPr lang="zh-TW" altLang="en-US" smtClean="0"/>
              <a:t>2021/12/21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D73ACCC-DDD2-4710-8BF1-B169B28BF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31B2217-09FF-4498-87C0-C1D5CF95F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6A2D8-B9F5-4B9E-BDDE-B515F70F4D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068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48743EA-621A-413E-8BE9-92C570946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827EBF76-6034-43DB-9D53-0181C94777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47CC40A-D6F9-48DA-83F8-8569CD2C26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5F4A828-C788-4153-A396-40A8BEFB2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71640-80DB-458F-ABCA-5515E304CF40}" type="datetimeFigureOut">
              <a:rPr lang="zh-TW" altLang="en-US" smtClean="0"/>
              <a:t>2021/12/21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0073AFF-6C7E-4ECD-B302-D7282FDCF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8A01611-BFB0-4B55-8540-B3BA66478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6A2D8-B9F5-4B9E-BDDE-B515F70F4D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9311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02FAB32A-A374-4FDA-8FAA-3F8AA7EB3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9D2FECF-C3F1-43E7-9B84-2D4561ED4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82F2994-93BB-434C-9455-9CADD27415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71640-80DB-458F-ABCA-5515E304CF40}" type="datetimeFigureOut">
              <a:rPr lang="zh-TW" altLang="en-US" smtClean="0"/>
              <a:t>2021/12/21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D0C5442-0364-417A-ACAE-CF4F9E73BE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972711B-2F7D-463D-818C-1F93FD814D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6A2D8-B9F5-4B9E-BDDE-B515F70F4D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4053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39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 rtl="0"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22483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700" r:id="rId20"/>
    <p:sldLayoutId id="2147483723" r:id="rId2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Google Shape;110;p4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" name="Google Shape;111;p41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62721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39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 rtl="0"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CACAC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47797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jpeg"/><Relationship Id="rId4" Type="http://schemas.openxmlformats.org/officeDocument/2006/relationships/hyperlink" Target="https://www.youtube.com/watch?v=sMp_TgjcHDo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"/>
          <p:cNvSpPr txBox="1">
            <a:spLocks noGrp="1"/>
          </p:cNvSpPr>
          <p:nvPr>
            <p:ph type="ctrTitle"/>
          </p:nvPr>
        </p:nvSpPr>
        <p:spPr>
          <a:xfrm>
            <a:off x="1639199" y="2045384"/>
            <a:ext cx="8505900" cy="1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</a:pPr>
            <a:r>
              <a:rPr lang="zh-TW" altLang="en-US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從地形圖辨識集水區</a:t>
            </a:r>
            <a:endParaRPr dirty="0"/>
          </a:p>
        </p:txBody>
      </p:sp>
      <p:sp>
        <p:nvSpPr>
          <p:cNvPr id="249" name="Google Shape;249;p1"/>
          <p:cNvSpPr txBox="1">
            <a:spLocks noGrp="1"/>
          </p:cNvSpPr>
          <p:nvPr>
            <p:ph type="subTitle" idx="1"/>
          </p:nvPr>
        </p:nvSpPr>
        <p:spPr>
          <a:xfrm>
            <a:off x="895000" y="4233168"/>
            <a:ext cx="104019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</a:pPr>
            <a:r>
              <a:rPr lang="zh-TW" sz="3600" dirty="0">
                <a:latin typeface="Arial"/>
                <a:ea typeface="Arial"/>
                <a:cs typeface="Arial"/>
                <a:sym typeface="Arial"/>
              </a:rPr>
              <a:t>BigGIS平台應用</a:t>
            </a:r>
            <a:r>
              <a:rPr lang="zh-TW" sz="3600" dirty="0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教案</a:t>
            </a:r>
            <a:r>
              <a:rPr lang="zh-TW" altLang="en-US" sz="3600" dirty="0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三</a:t>
            </a:r>
            <a:endParaRPr sz="3600" dirty="0">
              <a:solidFill>
                <a:srgbClr val="F1C23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p15"/>
          <p:cNvGrpSpPr/>
          <p:nvPr/>
        </p:nvGrpSpPr>
        <p:grpSpPr>
          <a:xfrm>
            <a:off x="1169250" y="1543250"/>
            <a:ext cx="3645900" cy="3645900"/>
            <a:chOff x="1169250" y="1543250"/>
            <a:chExt cx="3645900" cy="3645900"/>
          </a:xfrm>
        </p:grpSpPr>
        <p:sp>
          <p:nvSpPr>
            <p:cNvPr id="382" name="Google Shape;382;p15"/>
            <p:cNvSpPr txBox="1"/>
            <p:nvPr/>
          </p:nvSpPr>
          <p:spPr>
            <a:xfrm>
              <a:off x="1386463" y="2091330"/>
              <a:ext cx="2951400" cy="70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1169250" y="1543250"/>
              <a:ext cx="3645900" cy="3645900"/>
            </a:xfrm>
            <a:prstGeom prst="rect">
              <a:avLst/>
            </a:prstGeom>
            <a:solidFill>
              <a:srgbClr val="BFC7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84" name="Google Shape;384;p15"/>
            <p:cNvSpPr/>
            <p:nvPr/>
          </p:nvSpPr>
          <p:spPr>
            <a:xfrm>
              <a:off x="1413150" y="1787150"/>
              <a:ext cx="3158100" cy="3158100"/>
            </a:xfrm>
            <a:prstGeom prst="rect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pic>
          <p:nvPicPr>
            <p:cNvPr id="385" name="Google Shape;385;p1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83676" y="2069125"/>
              <a:ext cx="2769450" cy="27465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E9940946-4E3A-435A-85C0-607DD8BE0B29}"/>
              </a:ext>
            </a:extLst>
          </p:cNvPr>
          <p:cNvSpPr txBox="1"/>
          <p:nvPr/>
        </p:nvSpPr>
        <p:spPr>
          <a:xfrm>
            <a:off x="6710285" y="2843827"/>
            <a:ext cx="52236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ts val="990"/>
            </a:pPr>
            <a:r>
              <a:rPr lang="zh-TW" altLang="en-US" sz="5400" b="1" kern="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課前準備 </a:t>
            </a:r>
            <a:r>
              <a:rPr lang="en-US" altLang="zh-TW" sz="5400" b="1" kern="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:</a:t>
            </a:r>
            <a:r>
              <a:rPr lang="zh-TW" altLang="en-US" sz="5400" b="1" kern="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 lang="en-US" altLang="zh-TW" sz="5400" b="1" kern="0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>
              <a:buSzPts val="990"/>
            </a:pPr>
            <a:r>
              <a:rPr lang="zh-TW" altLang="en-US" sz="5400" b="1" kern="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尋找廬山溫泉</a:t>
            </a:r>
            <a:endParaRPr lang="en-US" altLang="zh-TW" sz="5400" b="1" kern="0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9" name="Google Shape;379;p15">
            <a:extLst>
              <a:ext uri="{FF2B5EF4-FFF2-40B4-BE49-F238E27FC236}">
                <a16:creationId xmlns:a16="http://schemas.microsoft.com/office/drawing/2014/main" id="{DADD6A18-029C-428E-A2BB-30A1D473B9C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52533" y="1539465"/>
            <a:ext cx="114300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380;p15">
            <a:extLst>
              <a:ext uri="{FF2B5EF4-FFF2-40B4-BE49-F238E27FC236}">
                <a16:creationId xmlns:a16="http://schemas.microsoft.com/office/drawing/2014/main" id="{F6EC912D-6DF5-4CA8-8040-4655F1A07071}"/>
              </a:ext>
            </a:extLst>
          </p:cNvPr>
          <p:cNvSpPr txBox="1"/>
          <p:nvPr/>
        </p:nvSpPr>
        <p:spPr>
          <a:xfrm>
            <a:off x="7665300" y="2177130"/>
            <a:ext cx="4526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zh-TW" sz="2800" b="1" i="0" u="none" strike="noStrike" cap="none" dirty="0">
                <a:solidFill>
                  <a:srgbClr val="37474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進入BigGIS平台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777;ge5570fcaef_4_0">
            <a:extLst>
              <a:ext uri="{FF2B5EF4-FFF2-40B4-BE49-F238E27FC236}">
                <a16:creationId xmlns:a16="http://schemas.microsoft.com/office/drawing/2014/main" id="{0DF23892-2BC7-436D-BA38-6874CAD35021}"/>
              </a:ext>
            </a:extLst>
          </p:cNvPr>
          <p:cNvSpPr txBox="1"/>
          <p:nvPr/>
        </p:nvSpPr>
        <p:spPr>
          <a:xfrm>
            <a:off x="1439776" y="4413487"/>
            <a:ext cx="9090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chemeClr val="accent6">
                    <a:lumMod val="1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實作</a:t>
            </a:r>
            <a:endParaRPr sz="2400" b="1" dirty="0">
              <a:solidFill>
                <a:schemeClr val="accent6">
                  <a:lumMod val="10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9FB171EC-DB2A-4D2C-BDFC-44D2FE11D0CA}"/>
              </a:ext>
            </a:extLst>
          </p:cNvPr>
          <p:cNvSpPr txBox="1"/>
          <p:nvPr/>
        </p:nvSpPr>
        <p:spPr>
          <a:xfrm>
            <a:off x="6710285" y="4698452"/>
            <a:ext cx="49774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ts val="990"/>
            </a:pPr>
            <a:r>
              <a:rPr lang="en-US" altLang="zh-TW" sz="2800" b="1" kern="0" dirty="0">
                <a:solidFill>
                  <a:schemeClr val="tx1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 </a:t>
            </a:r>
            <a:r>
              <a:rPr lang="zh-TW" altLang="en-US" sz="2800" b="1" kern="0" dirty="0">
                <a:solidFill>
                  <a:schemeClr val="tx1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找出廬山溫泉位置</a:t>
            </a:r>
            <a:endParaRPr lang="en-US" altLang="zh-TW" sz="2800" b="1" kern="0" dirty="0">
              <a:solidFill>
                <a:schemeClr val="tx1">
                  <a:lumMod val="50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>
              <a:buSzPts val="990"/>
            </a:pPr>
            <a:r>
              <a:rPr lang="en-US" altLang="zh-TW" sz="2800" b="1" kern="0" dirty="0">
                <a:solidFill>
                  <a:schemeClr val="tx1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 </a:t>
            </a:r>
            <a:r>
              <a:rPr lang="zh-TW" altLang="en-US" sz="2800" b="1" kern="0" dirty="0">
                <a:solidFill>
                  <a:schemeClr val="tx1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切換底圖至經建版地形圖</a:t>
            </a:r>
            <a:endParaRPr lang="en-US" altLang="zh-TW" sz="2800" b="1" kern="0" dirty="0">
              <a:solidFill>
                <a:schemeClr val="tx1">
                  <a:lumMod val="50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1681422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9"/>
          <p:cNvSpPr txBox="1">
            <a:spLocks noGrp="1"/>
          </p:cNvSpPr>
          <p:nvPr>
            <p:ph type="body" idx="1"/>
          </p:nvPr>
        </p:nvSpPr>
        <p:spPr>
          <a:xfrm>
            <a:off x="247133" y="2397733"/>
            <a:ext cx="3577500" cy="3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3909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740"/>
              <a:buChar char="●"/>
            </a:pPr>
            <a:r>
              <a:rPr lang="zh-TW" altLang="en-US" sz="24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開啟左側「定位工具」，查詢「廬山溫泉」地點。</a:t>
            </a:r>
            <a:endParaRPr lang="en-US" altLang="zh-TW" sz="2400" b="1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457200" lvl="0" indent="-33909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740"/>
              <a:buChar char="●"/>
            </a:pPr>
            <a:endParaRPr sz="2400" dirty="0"/>
          </a:p>
        </p:txBody>
      </p:sp>
      <p:sp>
        <p:nvSpPr>
          <p:cNvPr id="473" name="Google Shape;473;p19"/>
          <p:cNvSpPr txBox="1">
            <a:spLocks noGrp="1"/>
          </p:cNvSpPr>
          <p:nvPr>
            <p:ph type="title"/>
          </p:nvPr>
        </p:nvSpPr>
        <p:spPr>
          <a:xfrm>
            <a:off x="247133" y="1635369"/>
            <a:ext cx="3577500" cy="660698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找出廬山溫泉位置</a:t>
            </a:r>
            <a:endParaRPr lang="zh-TW" altLang="en-US" sz="1800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EA2C50BB-B1ED-48CF-9A4C-01D5F0C2F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1748" y="1248508"/>
            <a:ext cx="8030252" cy="509880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FC7A14D-A023-44E7-B7C3-6AF21A682E0E}"/>
              </a:ext>
            </a:extLst>
          </p:cNvPr>
          <p:cNvSpPr/>
          <p:nvPr/>
        </p:nvSpPr>
        <p:spPr>
          <a:xfrm>
            <a:off x="5750168" y="2851025"/>
            <a:ext cx="2127739" cy="7086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CE8E763-9070-4336-ACD3-CCD806DC4A81}"/>
              </a:ext>
            </a:extLst>
          </p:cNvPr>
          <p:cNvSpPr/>
          <p:nvPr/>
        </p:nvSpPr>
        <p:spPr>
          <a:xfrm>
            <a:off x="4161748" y="3087258"/>
            <a:ext cx="431117" cy="4724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3311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9"/>
          <p:cNvSpPr txBox="1">
            <a:spLocks noGrp="1"/>
          </p:cNvSpPr>
          <p:nvPr>
            <p:ph type="body" idx="1"/>
          </p:nvPr>
        </p:nvSpPr>
        <p:spPr>
          <a:xfrm>
            <a:off x="247133" y="2397733"/>
            <a:ext cx="3577500" cy="3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3909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740"/>
              <a:buChar char="●"/>
            </a:pPr>
            <a:r>
              <a:rPr lang="zh-TW" altLang="en-US" sz="24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點選右上方「切換底圖」，更換至「經建版地形圖」。</a:t>
            </a:r>
            <a:endParaRPr sz="2400" dirty="0"/>
          </a:p>
        </p:txBody>
      </p:sp>
      <p:sp>
        <p:nvSpPr>
          <p:cNvPr id="473" name="Google Shape;473;p19"/>
          <p:cNvSpPr txBox="1">
            <a:spLocks noGrp="1"/>
          </p:cNvSpPr>
          <p:nvPr>
            <p:ph type="title"/>
          </p:nvPr>
        </p:nvSpPr>
        <p:spPr>
          <a:xfrm>
            <a:off x="247133" y="1248508"/>
            <a:ext cx="3577500" cy="1047559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切換底圖至</a:t>
            </a:r>
            <a:br>
              <a:rPr lang="en-US" altLang="zh-TW" dirty="0"/>
            </a:br>
            <a:r>
              <a:rPr lang="zh-TW" altLang="en-US" dirty="0"/>
              <a:t>經建版地形圖</a:t>
            </a:r>
            <a:endParaRPr lang="zh-TW" altLang="en-US" sz="1800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84B0B8D-9720-441D-BACB-53A23516DB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955" t="8398" r="2363" b="17336"/>
          <a:stretch/>
        </p:blipFill>
        <p:spPr>
          <a:xfrm>
            <a:off x="4182018" y="1018629"/>
            <a:ext cx="8039290" cy="532941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419B1EAA-DEF9-4066-8B4A-1FE64E9D8B3F}"/>
              </a:ext>
            </a:extLst>
          </p:cNvPr>
          <p:cNvSpPr/>
          <p:nvPr/>
        </p:nvSpPr>
        <p:spPr>
          <a:xfrm>
            <a:off x="10832123" y="1146090"/>
            <a:ext cx="1272807" cy="1909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8844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7"/>
          <p:cNvSpPr txBox="1"/>
          <p:nvPr/>
        </p:nvSpPr>
        <p:spPr>
          <a:xfrm>
            <a:off x="1386463" y="2091330"/>
            <a:ext cx="2951400" cy="7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49" name="Google Shape;349;p7"/>
          <p:cNvSpPr/>
          <p:nvPr/>
        </p:nvSpPr>
        <p:spPr>
          <a:xfrm>
            <a:off x="1169250" y="1543250"/>
            <a:ext cx="3645900" cy="3645900"/>
          </a:xfrm>
          <a:prstGeom prst="rect">
            <a:avLst/>
          </a:prstGeom>
          <a:solidFill>
            <a:srgbClr val="BFC7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50" name="Google Shape;350;p7"/>
          <p:cNvSpPr/>
          <p:nvPr/>
        </p:nvSpPr>
        <p:spPr>
          <a:xfrm>
            <a:off x="1413150" y="1787150"/>
            <a:ext cx="3158100" cy="3158100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51" name="Google Shape;351;p7"/>
          <p:cNvSpPr txBox="1"/>
          <p:nvPr/>
        </p:nvSpPr>
        <p:spPr>
          <a:xfrm>
            <a:off x="1516488" y="1787150"/>
            <a:ext cx="2951400" cy="3137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zh-TW" altLang="en-US" sz="10000" b="1" i="0" u="none" strike="noStrike" cap="none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學習目標</a:t>
            </a:r>
            <a:endParaRPr sz="10000" b="1" i="0" u="none" strike="noStrike" cap="none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4CDF8D4A-5BDA-4518-8B42-1E7737F8C3D1}"/>
              </a:ext>
            </a:extLst>
          </p:cNvPr>
          <p:cNvSpPr txBox="1"/>
          <p:nvPr/>
        </p:nvSpPr>
        <p:spPr>
          <a:xfrm>
            <a:off x="6096000" y="4256311"/>
            <a:ext cx="60959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rgbClr val="37474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利用「集水區分析」，調查廬山溫泉旁的坡面。判斷坡地災害可能發生區域。</a:t>
            </a:r>
            <a:endParaRPr lang="zh-TW" altLang="en-US" sz="3200" b="1" dirty="0">
              <a:solidFill>
                <a:srgbClr val="37474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4660358A-4D11-4A62-BFB9-5392D9AE4C4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34328"/>
            <a:ext cx="6182757" cy="30154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9748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901C4B4E-C4B9-48A2-BB6A-C60AEA1456F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628" y="2655429"/>
            <a:ext cx="4665675" cy="2827682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7"/>
          <p:cNvSpPr txBox="1">
            <a:spLocks noGrp="1"/>
          </p:cNvSpPr>
          <p:nvPr>
            <p:ph type="body" idx="2"/>
          </p:nvPr>
        </p:nvSpPr>
        <p:spPr>
          <a:xfrm>
            <a:off x="6285512" y="255214"/>
            <a:ext cx="5755267" cy="700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zh-TW" altLang="en-US" sz="3200" b="1" dirty="0">
                <a:solidFill>
                  <a:srgbClr val="66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回憶等高線學習的內容。</a:t>
            </a:r>
            <a:endParaRPr lang="en-US" altLang="zh-TW" sz="3200" b="1" dirty="0">
              <a:solidFill>
                <a:srgbClr val="66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48" name="Google Shape;348;p7"/>
          <p:cNvSpPr txBox="1"/>
          <p:nvPr/>
        </p:nvSpPr>
        <p:spPr>
          <a:xfrm>
            <a:off x="1386463" y="2091330"/>
            <a:ext cx="2951400" cy="7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49" name="Google Shape;349;p7"/>
          <p:cNvSpPr/>
          <p:nvPr/>
        </p:nvSpPr>
        <p:spPr>
          <a:xfrm>
            <a:off x="1169250" y="1543250"/>
            <a:ext cx="3645900" cy="3645900"/>
          </a:xfrm>
          <a:prstGeom prst="rect">
            <a:avLst/>
          </a:prstGeom>
          <a:solidFill>
            <a:srgbClr val="BFC7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50" name="Google Shape;350;p7"/>
          <p:cNvSpPr/>
          <p:nvPr/>
        </p:nvSpPr>
        <p:spPr>
          <a:xfrm>
            <a:off x="1413150" y="1787150"/>
            <a:ext cx="3158100" cy="3158100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51" name="Google Shape;351;p7"/>
          <p:cNvSpPr txBox="1"/>
          <p:nvPr/>
        </p:nvSpPr>
        <p:spPr>
          <a:xfrm>
            <a:off x="1516488" y="1787150"/>
            <a:ext cx="2951400" cy="3137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zh-TW" sz="10000" b="1" i="0" u="none" strike="noStrike" cap="none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溫故</a:t>
            </a:r>
            <a:endParaRPr sz="10000" b="1" i="0" u="none" strike="noStrike" cap="none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zh-TW" sz="10000" b="1" i="0" u="none" strike="noStrike" cap="none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知新</a:t>
            </a:r>
            <a:endParaRPr sz="10000" b="1" i="0" u="none" strike="noStrike" cap="none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0AAD1CF-072B-4969-BCBA-4EEECFCEF989}"/>
              </a:ext>
            </a:extLst>
          </p:cNvPr>
          <p:cNvSpPr txBox="1"/>
          <p:nvPr/>
        </p:nvSpPr>
        <p:spPr>
          <a:xfrm>
            <a:off x="6285512" y="1172254"/>
            <a:ext cx="57552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37474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Q1: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474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在地形圖中，該處為山脊或是山谷，紅色虛線為稜線或谷線？並說明判斷依據。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37474F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3313694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901C4B4E-C4B9-48A2-BB6A-C60AEA1456F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12628" y="2665304"/>
            <a:ext cx="4665675" cy="2807932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7"/>
          <p:cNvSpPr txBox="1">
            <a:spLocks noGrp="1"/>
          </p:cNvSpPr>
          <p:nvPr>
            <p:ph type="body" idx="2"/>
          </p:nvPr>
        </p:nvSpPr>
        <p:spPr>
          <a:xfrm>
            <a:off x="6285512" y="255214"/>
            <a:ext cx="5755267" cy="700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zh-TW" altLang="en-US" sz="3200" b="1" dirty="0">
                <a:solidFill>
                  <a:srgbClr val="66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回憶等高線學習的內容。</a:t>
            </a:r>
            <a:endParaRPr lang="en-US" altLang="zh-TW" sz="3200" b="1" dirty="0">
              <a:solidFill>
                <a:srgbClr val="66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48" name="Google Shape;348;p7"/>
          <p:cNvSpPr txBox="1"/>
          <p:nvPr/>
        </p:nvSpPr>
        <p:spPr>
          <a:xfrm>
            <a:off x="1386463" y="2091330"/>
            <a:ext cx="2951400" cy="7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49" name="Google Shape;349;p7"/>
          <p:cNvSpPr/>
          <p:nvPr/>
        </p:nvSpPr>
        <p:spPr>
          <a:xfrm>
            <a:off x="1169250" y="1543250"/>
            <a:ext cx="3645900" cy="3645900"/>
          </a:xfrm>
          <a:prstGeom prst="rect">
            <a:avLst/>
          </a:prstGeom>
          <a:solidFill>
            <a:srgbClr val="BFC7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50" name="Google Shape;350;p7"/>
          <p:cNvSpPr/>
          <p:nvPr/>
        </p:nvSpPr>
        <p:spPr>
          <a:xfrm>
            <a:off x="1413150" y="1787150"/>
            <a:ext cx="3158100" cy="3158100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51" name="Google Shape;351;p7"/>
          <p:cNvSpPr txBox="1"/>
          <p:nvPr/>
        </p:nvSpPr>
        <p:spPr>
          <a:xfrm>
            <a:off x="1516488" y="1787150"/>
            <a:ext cx="2951400" cy="3137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zh-TW" sz="10000" b="1" i="0" u="none" strike="noStrike" cap="none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溫故</a:t>
            </a:r>
            <a:endParaRPr sz="10000" b="1" i="0" u="none" strike="noStrike" cap="none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zh-TW" sz="10000" b="1" i="0" u="none" strike="noStrike" cap="none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知新</a:t>
            </a:r>
            <a:endParaRPr sz="10000" b="1" i="0" u="none" strike="noStrike" cap="none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0AAD1CF-072B-4969-BCBA-4EEECFCEF989}"/>
              </a:ext>
            </a:extLst>
          </p:cNvPr>
          <p:cNvSpPr txBox="1"/>
          <p:nvPr/>
        </p:nvSpPr>
        <p:spPr>
          <a:xfrm>
            <a:off x="6285512" y="1172254"/>
            <a:ext cx="57552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37474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Q2: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7474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在地形圖中，該處為山脊或是山谷，紅色虛線為稜線或谷線？並說明判斷依據。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37474F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14780294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p15"/>
          <p:cNvGrpSpPr/>
          <p:nvPr/>
        </p:nvGrpSpPr>
        <p:grpSpPr>
          <a:xfrm>
            <a:off x="1169250" y="1543250"/>
            <a:ext cx="3645900" cy="3645900"/>
            <a:chOff x="1169250" y="1543250"/>
            <a:chExt cx="3645900" cy="3645900"/>
          </a:xfrm>
        </p:grpSpPr>
        <p:sp>
          <p:nvSpPr>
            <p:cNvPr id="382" name="Google Shape;382;p15"/>
            <p:cNvSpPr txBox="1"/>
            <p:nvPr/>
          </p:nvSpPr>
          <p:spPr>
            <a:xfrm>
              <a:off x="1386463" y="2091330"/>
              <a:ext cx="2951400" cy="70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1169250" y="1543250"/>
              <a:ext cx="3645900" cy="3645900"/>
            </a:xfrm>
            <a:prstGeom prst="rect">
              <a:avLst/>
            </a:prstGeom>
            <a:solidFill>
              <a:srgbClr val="BFC7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84" name="Google Shape;384;p15"/>
            <p:cNvSpPr/>
            <p:nvPr/>
          </p:nvSpPr>
          <p:spPr>
            <a:xfrm>
              <a:off x="1413150" y="1787150"/>
              <a:ext cx="3158100" cy="3158100"/>
            </a:xfrm>
            <a:prstGeom prst="rect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pic>
          <p:nvPicPr>
            <p:cNvPr id="385" name="Google Shape;385;p1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83676" y="2069125"/>
              <a:ext cx="2769450" cy="27465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" name="Google Shape;379;p15">
            <a:extLst>
              <a:ext uri="{FF2B5EF4-FFF2-40B4-BE49-F238E27FC236}">
                <a16:creationId xmlns:a16="http://schemas.microsoft.com/office/drawing/2014/main" id="{C2051D8B-0B55-4D58-AB9C-F400C95F7C3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52533" y="1539465"/>
            <a:ext cx="114300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380;p15">
            <a:extLst>
              <a:ext uri="{FF2B5EF4-FFF2-40B4-BE49-F238E27FC236}">
                <a16:creationId xmlns:a16="http://schemas.microsoft.com/office/drawing/2014/main" id="{9D847B18-1B9B-4640-A8AD-572C2925804F}"/>
              </a:ext>
            </a:extLst>
          </p:cNvPr>
          <p:cNvSpPr txBox="1"/>
          <p:nvPr/>
        </p:nvSpPr>
        <p:spPr>
          <a:xfrm>
            <a:off x="7665300" y="2177130"/>
            <a:ext cx="4526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zh-TW" sz="2800" b="1" i="0" u="none" strike="noStrike" cap="none" dirty="0">
                <a:solidFill>
                  <a:srgbClr val="37474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進入BigGIS平台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157CB4C-3414-4B4B-A004-1FDDE5AFA83C}"/>
              </a:ext>
            </a:extLst>
          </p:cNvPr>
          <p:cNvSpPr txBox="1"/>
          <p:nvPr/>
        </p:nvSpPr>
        <p:spPr>
          <a:xfrm>
            <a:off x="6710285" y="2843827"/>
            <a:ext cx="522365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ts val="990"/>
            </a:pPr>
            <a:r>
              <a:rPr lang="zh-TW" altLang="en-US" sz="5400" b="1" kern="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繪製稜線、谷線</a:t>
            </a:r>
            <a:endParaRPr lang="en-US" altLang="zh-TW" sz="5400" b="1" kern="0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>
              <a:buSzPts val="990"/>
            </a:pPr>
            <a:r>
              <a:rPr lang="zh-TW" altLang="en-US" sz="3200" b="1" kern="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繪製範圍：</a:t>
            </a:r>
            <a:endParaRPr lang="en-US" altLang="zh-TW" sz="3200" b="1" kern="0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>
              <a:buSzPts val="990"/>
            </a:pPr>
            <a:r>
              <a:rPr lang="zh-TW" altLang="en-US" sz="3200" b="1" kern="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廬山國小以西的母安山</a:t>
            </a:r>
            <a:endParaRPr lang="zh-TW" altLang="en-US" sz="2000" b="1" kern="0" dirty="0">
              <a:solidFill>
                <a:srgbClr val="07376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5F92C38-B68E-4BB1-8A98-612ABA48732F}"/>
              </a:ext>
            </a:extLst>
          </p:cNvPr>
          <p:cNvSpPr txBox="1"/>
          <p:nvPr/>
        </p:nvSpPr>
        <p:spPr>
          <a:xfrm>
            <a:off x="6710285" y="4945250"/>
            <a:ext cx="49774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ts val="990"/>
            </a:pPr>
            <a:r>
              <a:rPr lang="en-US" altLang="zh-TW" sz="2800" b="1" kern="0" dirty="0">
                <a:solidFill>
                  <a:schemeClr val="tx1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 </a:t>
            </a:r>
            <a:r>
              <a:rPr lang="zh-TW" altLang="en-US" sz="2800" b="1" kern="0" dirty="0">
                <a:solidFill>
                  <a:schemeClr val="tx1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線段繪製、編輯與刪除功能</a:t>
            </a:r>
            <a:endParaRPr lang="en-US" altLang="zh-TW" sz="2800" b="1" kern="0" dirty="0">
              <a:solidFill>
                <a:schemeClr val="tx1">
                  <a:lumMod val="50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>
              <a:buSzPts val="990"/>
            </a:pPr>
            <a:r>
              <a:rPr lang="en-US" altLang="zh-TW" sz="2800" b="1" kern="0" dirty="0">
                <a:solidFill>
                  <a:schemeClr val="tx1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 </a:t>
            </a:r>
            <a:r>
              <a:rPr lang="zh-TW" altLang="en-US" sz="2800" b="1" kern="0" dirty="0">
                <a:solidFill>
                  <a:schemeClr val="tx1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稜線、谷線繪製</a:t>
            </a:r>
            <a:endParaRPr lang="en-US" altLang="zh-TW" sz="2800" b="1" kern="0" dirty="0">
              <a:solidFill>
                <a:schemeClr val="tx1">
                  <a:lumMod val="50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" name="Google Shape;777;ge5570fcaef_4_0">
            <a:extLst>
              <a:ext uri="{FF2B5EF4-FFF2-40B4-BE49-F238E27FC236}">
                <a16:creationId xmlns:a16="http://schemas.microsoft.com/office/drawing/2014/main" id="{D3F895AD-3935-4350-BA97-BC1B66F2778C}"/>
              </a:ext>
            </a:extLst>
          </p:cNvPr>
          <p:cNvSpPr txBox="1"/>
          <p:nvPr/>
        </p:nvSpPr>
        <p:spPr>
          <a:xfrm>
            <a:off x="1439776" y="4413487"/>
            <a:ext cx="9090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chemeClr val="accent6">
                    <a:lumMod val="1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實作</a:t>
            </a:r>
            <a:endParaRPr sz="2400" b="1" dirty="0">
              <a:solidFill>
                <a:schemeClr val="accent6">
                  <a:lumMod val="10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9"/>
          <p:cNvSpPr txBox="1">
            <a:spLocks noGrp="1"/>
          </p:cNvSpPr>
          <p:nvPr>
            <p:ph type="body" idx="1"/>
          </p:nvPr>
        </p:nvSpPr>
        <p:spPr>
          <a:xfrm>
            <a:off x="247133" y="2397733"/>
            <a:ext cx="3577500" cy="3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3909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740"/>
              <a:buChar char="●"/>
            </a:pPr>
            <a:r>
              <a:rPr lang="zh-TW" altLang="en-US" sz="24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開啟左側「地圖輔助工具」，切換至「繪圖與分享工具」。</a:t>
            </a:r>
            <a:endParaRPr lang="en-US" altLang="zh-TW" sz="2400" b="1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457200" lvl="0" indent="-33909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740"/>
              <a:buChar char="●"/>
            </a:pPr>
            <a:r>
              <a:rPr lang="zh-TW" altLang="en-US" sz="24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點選「線段」繪製，並可於下方調整線寬與線段顏色。</a:t>
            </a:r>
            <a:endParaRPr sz="2400" dirty="0"/>
          </a:p>
        </p:txBody>
      </p:sp>
      <p:sp>
        <p:nvSpPr>
          <p:cNvPr id="473" name="Google Shape;473;p19"/>
          <p:cNvSpPr txBox="1">
            <a:spLocks noGrp="1"/>
          </p:cNvSpPr>
          <p:nvPr>
            <p:ph type="title"/>
          </p:nvPr>
        </p:nvSpPr>
        <p:spPr>
          <a:xfrm>
            <a:off x="247133" y="1248508"/>
            <a:ext cx="3577500" cy="1047559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線段繪製、</a:t>
            </a:r>
            <a:br>
              <a:rPr lang="en-US" altLang="zh-TW" dirty="0"/>
            </a:br>
            <a:r>
              <a:rPr lang="zh-TW" altLang="en-US" dirty="0"/>
              <a:t>編輯與刪除功能 </a:t>
            </a:r>
            <a:r>
              <a:rPr lang="en-US" altLang="zh-TW" sz="1800" dirty="0"/>
              <a:t>1</a:t>
            </a:r>
            <a:r>
              <a:rPr lang="zh-TW" altLang="zh-TW" sz="1800" dirty="0"/>
              <a:t>/</a:t>
            </a:r>
            <a:r>
              <a:rPr lang="en-US" altLang="zh-TW" sz="1800" dirty="0"/>
              <a:t>2</a:t>
            </a:r>
            <a:endParaRPr lang="zh-TW" altLang="en-US" sz="180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1A5BD48-5604-40CB-9021-B6CC574FF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755" y="0"/>
            <a:ext cx="6028704" cy="6858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EACCCB1F-9EEA-4E2C-9497-58E7AD4A0CAB}"/>
              </a:ext>
            </a:extLst>
          </p:cNvPr>
          <p:cNvSpPr/>
          <p:nvPr/>
        </p:nvSpPr>
        <p:spPr>
          <a:xfrm>
            <a:off x="8018307" y="1690253"/>
            <a:ext cx="545476" cy="5874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AD4B158-D05A-4AFE-BA45-21013C0CD1E2}"/>
              </a:ext>
            </a:extLst>
          </p:cNvPr>
          <p:cNvSpPr/>
          <p:nvPr/>
        </p:nvSpPr>
        <p:spPr>
          <a:xfrm>
            <a:off x="6801485" y="4452850"/>
            <a:ext cx="2646218" cy="5874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5C3B2D7-9FF8-4676-88CA-76997D66DA1E}"/>
              </a:ext>
            </a:extLst>
          </p:cNvPr>
          <p:cNvSpPr/>
          <p:nvPr/>
        </p:nvSpPr>
        <p:spPr>
          <a:xfrm>
            <a:off x="5194755" y="3071552"/>
            <a:ext cx="642454" cy="5874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CB6DEEF-B7A7-4C73-A918-ABDB5CADB876}"/>
              </a:ext>
            </a:extLst>
          </p:cNvPr>
          <p:cNvSpPr/>
          <p:nvPr/>
        </p:nvSpPr>
        <p:spPr>
          <a:xfrm>
            <a:off x="9600495" y="761998"/>
            <a:ext cx="1473731" cy="4184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35720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9"/>
          <p:cNvSpPr txBox="1">
            <a:spLocks noGrp="1"/>
          </p:cNvSpPr>
          <p:nvPr>
            <p:ph type="body" idx="1"/>
          </p:nvPr>
        </p:nvSpPr>
        <p:spPr>
          <a:xfrm>
            <a:off x="247133" y="2397733"/>
            <a:ext cx="3577500" cy="3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3909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740"/>
              <a:buChar char="●"/>
            </a:pPr>
            <a:r>
              <a:rPr lang="zh-TW" altLang="en-US" sz="24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切換至「編輯圖示」。可針對每個以繪製線段進行線寬、顏色的再調整，以及刪除該線段。。</a:t>
            </a:r>
            <a:endParaRPr lang="en-US" altLang="zh-TW" sz="2400" b="1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73" name="Google Shape;473;p19"/>
          <p:cNvSpPr txBox="1">
            <a:spLocks noGrp="1"/>
          </p:cNvSpPr>
          <p:nvPr>
            <p:ph type="title"/>
          </p:nvPr>
        </p:nvSpPr>
        <p:spPr>
          <a:xfrm>
            <a:off x="247133" y="1248508"/>
            <a:ext cx="3577500" cy="1047559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線段繪製、</a:t>
            </a:r>
            <a:br>
              <a:rPr lang="en-US" altLang="zh-TW" dirty="0"/>
            </a:br>
            <a:r>
              <a:rPr lang="zh-TW" altLang="en-US" dirty="0"/>
              <a:t>編輯與刪除功能 </a:t>
            </a:r>
            <a:r>
              <a:rPr lang="en-US" altLang="zh-TW" sz="1800" dirty="0"/>
              <a:t>2</a:t>
            </a:r>
            <a:r>
              <a:rPr lang="zh-TW" altLang="zh-TW" sz="1800" dirty="0"/>
              <a:t>/</a:t>
            </a:r>
            <a:r>
              <a:rPr lang="en-US" altLang="zh-TW" sz="1800" dirty="0"/>
              <a:t>2</a:t>
            </a:r>
            <a:endParaRPr lang="zh-TW" altLang="en-US" sz="1800" dirty="0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16D9BEE2-442E-4D1A-80C4-18E6BFA49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1272" y="0"/>
            <a:ext cx="6160103" cy="6858000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B5A4E22C-FEE3-4487-892D-75841F5624EF}"/>
              </a:ext>
            </a:extLst>
          </p:cNvPr>
          <p:cNvSpPr/>
          <p:nvPr/>
        </p:nvSpPr>
        <p:spPr>
          <a:xfrm>
            <a:off x="8675157" y="2058784"/>
            <a:ext cx="1284131" cy="13702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5712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D8A5FCD8-021D-4154-9294-65FD60289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1287" y="1127432"/>
            <a:ext cx="6763387" cy="5554722"/>
          </a:xfrm>
          <a:prstGeom prst="rect">
            <a:avLst/>
          </a:prstGeom>
        </p:spPr>
      </p:pic>
      <p:sp>
        <p:nvSpPr>
          <p:cNvPr id="471" name="Google Shape;471;p19"/>
          <p:cNvSpPr txBox="1">
            <a:spLocks noGrp="1"/>
          </p:cNvSpPr>
          <p:nvPr>
            <p:ph type="body" idx="1"/>
          </p:nvPr>
        </p:nvSpPr>
        <p:spPr>
          <a:xfrm>
            <a:off x="247133" y="2397733"/>
            <a:ext cx="3577500" cy="3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3909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740"/>
              <a:buChar char="●"/>
            </a:pPr>
            <a:r>
              <a:rPr lang="zh-TW" altLang="en-US" sz="24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由</a:t>
            </a:r>
            <a:r>
              <a:rPr lang="zh-TW" altLang="en-US" sz="2400" b="1" kern="100" dirty="0">
                <a:solidFill>
                  <a:srgbClr val="FFC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山頂</a:t>
            </a:r>
            <a:r>
              <a:rPr lang="zh-TW" altLang="en-US" sz="24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或</a:t>
            </a:r>
            <a:r>
              <a:rPr lang="zh-TW" altLang="en-US" sz="2400" b="1" kern="100" dirty="0">
                <a:solidFill>
                  <a:srgbClr val="FFC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坡面</a:t>
            </a:r>
            <a:r>
              <a:rPr lang="zh-TW" altLang="en-US" sz="24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出發，尋找</a:t>
            </a:r>
            <a:r>
              <a:rPr lang="zh-TW" altLang="en-US" sz="2400" b="1" kern="100" dirty="0">
                <a:solidFill>
                  <a:srgbClr val="FFC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向下坡</a:t>
            </a:r>
            <a:r>
              <a:rPr lang="zh-TW" altLang="en-US" sz="24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彎曲之等高線計曲線，若轉折點兩側等高線之夾角小於九十度，則為稜線。</a:t>
            </a:r>
            <a:endParaRPr lang="zh-TW" altLang="en-US" sz="2400" dirty="0"/>
          </a:p>
        </p:txBody>
      </p:sp>
      <p:sp>
        <p:nvSpPr>
          <p:cNvPr id="473" name="Google Shape;473;p19"/>
          <p:cNvSpPr txBox="1">
            <a:spLocks noGrp="1"/>
          </p:cNvSpPr>
          <p:nvPr>
            <p:ph type="title"/>
          </p:nvPr>
        </p:nvSpPr>
        <p:spPr>
          <a:xfrm>
            <a:off x="247133" y="1248508"/>
            <a:ext cx="3577500" cy="1047559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稜線繪製</a:t>
            </a:r>
            <a:endParaRPr lang="zh-TW" altLang="en-US" sz="1800" dirty="0"/>
          </a:p>
        </p:txBody>
      </p:sp>
      <p:sp>
        <p:nvSpPr>
          <p:cNvPr id="15" name="Google Shape;473;p19">
            <a:extLst>
              <a:ext uri="{FF2B5EF4-FFF2-40B4-BE49-F238E27FC236}">
                <a16:creationId xmlns:a16="http://schemas.microsoft.com/office/drawing/2014/main" id="{A188D6D1-04DC-4367-8C7C-6B15E8B54124}"/>
              </a:ext>
            </a:extLst>
          </p:cNvPr>
          <p:cNvSpPr txBox="1">
            <a:spLocks/>
          </p:cNvSpPr>
          <p:nvPr/>
        </p:nvSpPr>
        <p:spPr>
          <a:xfrm>
            <a:off x="4360004" y="298938"/>
            <a:ext cx="2269396" cy="682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kern="0" dirty="0">
                <a:solidFill>
                  <a:schemeClr val="bg1"/>
                </a:solidFill>
              </a:rPr>
              <a:t>教師示範</a:t>
            </a:r>
            <a:endParaRPr lang="zh-TW" altLang="en-US" sz="18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918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字方塊 16">
            <a:extLst>
              <a:ext uri="{FF2B5EF4-FFF2-40B4-BE49-F238E27FC236}">
                <a16:creationId xmlns:a16="http://schemas.microsoft.com/office/drawing/2014/main" id="{E9940946-4E3A-435A-85C0-607DD8BE0B29}"/>
              </a:ext>
            </a:extLst>
          </p:cNvPr>
          <p:cNvSpPr txBox="1"/>
          <p:nvPr/>
        </p:nvSpPr>
        <p:spPr>
          <a:xfrm>
            <a:off x="6293940" y="3557336"/>
            <a:ext cx="56574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990"/>
              <a:buFontTx/>
              <a:buNone/>
              <a:tabLst/>
              <a:defRPr/>
            </a:pP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7474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● </a:t>
            </a:r>
            <a:r>
              <a:rPr kumimoji="0" lang="zh-TW" alt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37474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設計理念</a:t>
            </a:r>
            <a:r>
              <a:rPr kumimoji="0" lang="en-US" altLang="zh-TW" sz="3000" b="1" i="0" u="none" strike="noStrike" kern="0" cap="none" spc="0" normalizeH="0" baseline="0" noProof="0" dirty="0">
                <a:ln>
                  <a:noFill/>
                </a:ln>
                <a:solidFill>
                  <a:srgbClr val="37474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990"/>
              <a:buFontTx/>
              <a:buNone/>
              <a:tabLst/>
              <a:defRPr/>
            </a:pPr>
            <a:r>
              <a:rPr kumimoji="0" lang="zh-TW" alt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37474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從「稜線、谷線」的舊知識，產生「集水區」的新概念。並給予該概念應用。</a:t>
            </a:r>
            <a:endParaRPr kumimoji="0" lang="en-US" altLang="zh-TW" sz="3000" b="1" i="0" u="none" strike="noStrike" kern="0" cap="none" spc="0" normalizeH="0" baseline="0" noProof="0" dirty="0">
              <a:ln>
                <a:noFill/>
              </a:ln>
              <a:solidFill>
                <a:srgbClr val="37474F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" name="Google Shape;348;p7">
            <a:extLst>
              <a:ext uri="{FF2B5EF4-FFF2-40B4-BE49-F238E27FC236}">
                <a16:creationId xmlns:a16="http://schemas.microsoft.com/office/drawing/2014/main" id="{FFD6347A-B943-42E5-B566-D0F5A20E239B}"/>
              </a:ext>
            </a:extLst>
          </p:cNvPr>
          <p:cNvSpPr txBox="1"/>
          <p:nvPr/>
        </p:nvSpPr>
        <p:spPr>
          <a:xfrm>
            <a:off x="1386463" y="2091330"/>
            <a:ext cx="2951400" cy="7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" name="Google Shape;349;p7">
            <a:extLst>
              <a:ext uri="{FF2B5EF4-FFF2-40B4-BE49-F238E27FC236}">
                <a16:creationId xmlns:a16="http://schemas.microsoft.com/office/drawing/2014/main" id="{0234EA9E-C3A5-487E-B965-56690376C2BB}"/>
              </a:ext>
            </a:extLst>
          </p:cNvPr>
          <p:cNvSpPr/>
          <p:nvPr/>
        </p:nvSpPr>
        <p:spPr>
          <a:xfrm>
            <a:off x="1169250" y="1543250"/>
            <a:ext cx="3645900" cy="3645900"/>
          </a:xfrm>
          <a:prstGeom prst="rect">
            <a:avLst/>
          </a:prstGeom>
          <a:solidFill>
            <a:srgbClr val="BFC7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" name="Google Shape;350;p7">
            <a:extLst>
              <a:ext uri="{FF2B5EF4-FFF2-40B4-BE49-F238E27FC236}">
                <a16:creationId xmlns:a16="http://schemas.microsoft.com/office/drawing/2014/main" id="{784E6327-97DF-4936-A386-46B8F22B0B34}"/>
              </a:ext>
            </a:extLst>
          </p:cNvPr>
          <p:cNvSpPr/>
          <p:nvPr/>
        </p:nvSpPr>
        <p:spPr>
          <a:xfrm>
            <a:off x="1413150" y="1787150"/>
            <a:ext cx="3158100" cy="3158100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" name="Google Shape;351;p7">
            <a:extLst>
              <a:ext uri="{FF2B5EF4-FFF2-40B4-BE49-F238E27FC236}">
                <a16:creationId xmlns:a16="http://schemas.microsoft.com/office/drawing/2014/main" id="{53FC1F54-2B99-4006-9148-900D565E652A}"/>
              </a:ext>
            </a:extLst>
          </p:cNvPr>
          <p:cNvSpPr txBox="1"/>
          <p:nvPr/>
        </p:nvSpPr>
        <p:spPr>
          <a:xfrm>
            <a:off x="1516488" y="1787150"/>
            <a:ext cx="2951400" cy="3137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  <a:tabLst/>
              <a:defRPr/>
            </a:pPr>
            <a:r>
              <a:rPr kumimoji="0" lang="zh-TW" alt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設計依據</a:t>
            </a:r>
            <a:endParaRPr kumimoji="0" sz="10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E088B0C-2755-4B20-9CE0-80E7B5C13046}"/>
              </a:ext>
            </a:extLst>
          </p:cNvPr>
          <p:cNvSpPr txBox="1"/>
          <p:nvPr/>
        </p:nvSpPr>
        <p:spPr>
          <a:xfrm>
            <a:off x="6293940" y="1121834"/>
            <a:ext cx="56574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990"/>
              <a:buFontTx/>
              <a:buNone/>
              <a:tabLst/>
              <a:defRPr/>
            </a:pPr>
            <a:r>
              <a:rPr kumimoji="0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7474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● </a:t>
            </a:r>
            <a:r>
              <a:rPr kumimoji="0" lang="zh-TW" alt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37474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實施年級 </a:t>
            </a:r>
            <a:r>
              <a:rPr kumimoji="0" lang="en-US" altLang="zh-TW" sz="3000" b="1" i="0" u="none" strike="noStrike" kern="0" cap="none" spc="0" normalizeH="0" baseline="0" noProof="0" dirty="0">
                <a:ln>
                  <a:noFill/>
                </a:ln>
                <a:solidFill>
                  <a:srgbClr val="37474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: </a:t>
            </a:r>
            <a:r>
              <a:rPr kumimoji="0" lang="zh-TW" alt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37474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高一上學生</a:t>
            </a:r>
            <a:endParaRPr kumimoji="0" lang="en-US" altLang="zh-TW" sz="3000" b="1" i="0" u="none" strike="noStrike" kern="0" cap="none" spc="0" normalizeH="0" baseline="0" noProof="0" dirty="0">
              <a:ln>
                <a:noFill/>
              </a:ln>
              <a:solidFill>
                <a:srgbClr val="37474F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990"/>
              <a:buFontTx/>
              <a:buNone/>
              <a:tabLst/>
              <a:defRPr/>
            </a:pPr>
            <a:r>
              <a:rPr kumimoji="0" lang="zh-TW" alt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37474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學生須修完地圖、地形章節具備等高線辨識能力，以及具有崩壞作用概念</a:t>
            </a:r>
          </a:p>
        </p:txBody>
      </p:sp>
    </p:spTree>
    <p:extLst>
      <p:ext uri="{BB962C8B-B14F-4D97-AF65-F5344CB8AC3E}">
        <p14:creationId xmlns:p14="http://schemas.microsoft.com/office/powerpoint/2010/main" val="31911297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字方塊 13">
            <a:extLst>
              <a:ext uri="{FF2B5EF4-FFF2-40B4-BE49-F238E27FC236}">
                <a16:creationId xmlns:a16="http://schemas.microsoft.com/office/drawing/2014/main" id="{1B5EF3DE-F305-424E-9A5D-866159122DAC}"/>
              </a:ext>
            </a:extLst>
          </p:cNvPr>
          <p:cNvSpPr txBox="1"/>
          <p:nvPr/>
        </p:nvSpPr>
        <p:spPr>
          <a:xfrm>
            <a:off x="2060511" y="2632139"/>
            <a:ext cx="7824789" cy="1200329"/>
          </a:xfrm>
          <a:prstGeom prst="rect">
            <a:avLst/>
          </a:prstGeom>
          <a:solidFill>
            <a:srgbClr val="ECA342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04800"/>
            <a:r>
              <a:rPr lang="zh-TW" altLang="en-US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完成母安山的</a:t>
            </a:r>
            <a:r>
              <a:rPr lang="zh-TW" altLang="en-US" sz="7200" b="1" dirty="0">
                <a:solidFill>
                  <a:srgbClr val="3747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稜線</a:t>
            </a:r>
            <a:endParaRPr lang="en-US" altLang="zh-TW" sz="7200" b="1" dirty="0">
              <a:solidFill>
                <a:srgbClr val="37474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939F30E-1F98-4A99-809F-2D40B2E01F00}"/>
              </a:ext>
            </a:extLst>
          </p:cNvPr>
          <p:cNvSpPr txBox="1"/>
          <p:nvPr/>
        </p:nvSpPr>
        <p:spPr>
          <a:xfrm>
            <a:off x="1671839" y="1626273"/>
            <a:ext cx="44365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0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接下來換你們了 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A8D4BA2-5920-4FEA-842A-CF80C07A57EB}"/>
              </a:ext>
            </a:extLst>
          </p:cNvPr>
          <p:cNvSpPr txBox="1"/>
          <p:nvPr/>
        </p:nvSpPr>
        <p:spPr>
          <a:xfrm>
            <a:off x="1671839" y="4881391"/>
            <a:ext cx="85174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0"/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※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注意 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檢查坡面上中途出現的</a:t>
            </a:r>
            <a:r>
              <a:rPr lang="zh-TW" altLang="en-US" sz="32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稜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線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037266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82C979D-1647-436F-8A2C-39CBD6404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3063" y="388878"/>
            <a:ext cx="7614138" cy="6211356"/>
          </a:xfrm>
          <a:prstGeom prst="rect">
            <a:avLst/>
          </a:prstGeom>
        </p:spPr>
      </p:pic>
      <p:sp>
        <p:nvSpPr>
          <p:cNvPr id="5" name="Google Shape;473;p19">
            <a:extLst>
              <a:ext uri="{FF2B5EF4-FFF2-40B4-BE49-F238E27FC236}">
                <a16:creationId xmlns:a16="http://schemas.microsoft.com/office/drawing/2014/main" id="{12015C94-9517-4E61-945A-AFCD8FEAF713}"/>
              </a:ext>
            </a:extLst>
          </p:cNvPr>
          <p:cNvSpPr txBox="1">
            <a:spLocks/>
          </p:cNvSpPr>
          <p:nvPr/>
        </p:nvSpPr>
        <p:spPr>
          <a:xfrm>
            <a:off x="431312" y="670231"/>
            <a:ext cx="3324473" cy="879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4800" kern="0" dirty="0">
                <a:solidFill>
                  <a:schemeClr val="bg1"/>
                </a:solidFill>
              </a:rPr>
              <a:t>預期成果</a:t>
            </a:r>
            <a:endParaRPr lang="zh-TW" altLang="en-US" kern="0" dirty="0">
              <a:solidFill>
                <a:schemeClr val="bg1"/>
              </a:solidFill>
            </a:endParaRPr>
          </a:p>
        </p:txBody>
      </p:sp>
      <p:sp>
        <p:nvSpPr>
          <p:cNvPr id="6" name="Google Shape;471;p19">
            <a:extLst>
              <a:ext uri="{FF2B5EF4-FFF2-40B4-BE49-F238E27FC236}">
                <a16:creationId xmlns:a16="http://schemas.microsoft.com/office/drawing/2014/main" id="{B6CB0699-4EDB-4932-963E-077A2A4BD3F5}"/>
              </a:ext>
            </a:extLst>
          </p:cNvPr>
          <p:cNvSpPr txBox="1">
            <a:spLocks/>
          </p:cNvSpPr>
          <p:nvPr/>
        </p:nvSpPr>
        <p:spPr>
          <a:xfrm>
            <a:off x="178285" y="2046040"/>
            <a:ext cx="3577500" cy="1259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39090">
              <a:lnSpc>
                <a:spcPct val="115000"/>
              </a:lnSpc>
              <a:spcBef>
                <a:spcPts val="1000"/>
              </a:spcBef>
              <a:buSzPts val="1740"/>
              <a:buFont typeface="Arial"/>
              <a:buChar char="●"/>
            </a:pPr>
            <a:r>
              <a:rPr lang="zh-TW" altLang="en-US" sz="24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注意：坡面上延伸出來的稜線也需要繪出</a:t>
            </a:r>
            <a:endParaRPr lang="zh-TW" alt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6733271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D8A5FCD8-021D-4154-9294-65FD60289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9930" y="1127432"/>
            <a:ext cx="5726101" cy="5554722"/>
          </a:xfrm>
          <a:prstGeom prst="rect">
            <a:avLst/>
          </a:prstGeom>
        </p:spPr>
      </p:pic>
      <p:sp>
        <p:nvSpPr>
          <p:cNvPr id="471" name="Google Shape;471;p19"/>
          <p:cNvSpPr txBox="1">
            <a:spLocks noGrp="1"/>
          </p:cNvSpPr>
          <p:nvPr>
            <p:ph type="body" idx="1"/>
          </p:nvPr>
        </p:nvSpPr>
        <p:spPr>
          <a:xfrm>
            <a:off x="247133" y="2397733"/>
            <a:ext cx="3577500" cy="3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3909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740"/>
              <a:buChar char="●"/>
            </a:pPr>
            <a:r>
              <a:rPr lang="zh-TW" altLang="en-US" sz="24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由</a:t>
            </a:r>
            <a:r>
              <a:rPr lang="zh-TW" altLang="en-US" sz="2400" b="1" kern="100" dirty="0">
                <a:solidFill>
                  <a:srgbClr val="FFC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溢流點</a:t>
            </a:r>
            <a:r>
              <a:rPr lang="zh-TW" altLang="en-US" sz="24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或</a:t>
            </a:r>
            <a:r>
              <a:rPr lang="zh-TW" altLang="en-US" sz="2400" b="1" kern="100" dirty="0">
                <a:solidFill>
                  <a:srgbClr val="FFC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不同流路之合流點</a:t>
            </a:r>
            <a:r>
              <a:rPr lang="zh-TW" altLang="en-US" sz="24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出發，尋找</a:t>
            </a:r>
            <a:r>
              <a:rPr lang="zh-TW" altLang="en-US" sz="2400" b="1" kern="100" dirty="0">
                <a:solidFill>
                  <a:srgbClr val="FFC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向上坡</a:t>
            </a:r>
            <a:r>
              <a:rPr lang="zh-TW" altLang="en-US" sz="24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彎曲之等高線計曲線，若轉折點兩側等高線之夾角小於九十度，則為谷線。</a:t>
            </a:r>
            <a:endParaRPr lang="zh-TW" altLang="en-US" sz="2400" dirty="0"/>
          </a:p>
        </p:txBody>
      </p:sp>
      <p:sp>
        <p:nvSpPr>
          <p:cNvPr id="473" name="Google Shape;473;p19"/>
          <p:cNvSpPr txBox="1">
            <a:spLocks noGrp="1"/>
          </p:cNvSpPr>
          <p:nvPr>
            <p:ph type="title"/>
          </p:nvPr>
        </p:nvSpPr>
        <p:spPr>
          <a:xfrm>
            <a:off x="247133" y="1248508"/>
            <a:ext cx="3577500" cy="1047559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谷線繪製</a:t>
            </a:r>
            <a:endParaRPr lang="zh-TW" altLang="en-US" sz="1800" dirty="0"/>
          </a:p>
        </p:txBody>
      </p:sp>
      <p:sp>
        <p:nvSpPr>
          <p:cNvPr id="15" name="Google Shape;473;p19">
            <a:extLst>
              <a:ext uri="{FF2B5EF4-FFF2-40B4-BE49-F238E27FC236}">
                <a16:creationId xmlns:a16="http://schemas.microsoft.com/office/drawing/2014/main" id="{A188D6D1-04DC-4367-8C7C-6B15E8B54124}"/>
              </a:ext>
            </a:extLst>
          </p:cNvPr>
          <p:cNvSpPr txBox="1">
            <a:spLocks/>
          </p:cNvSpPr>
          <p:nvPr/>
        </p:nvSpPr>
        <p:spPr>
          <a:xfrm>
            <a:off x="4360004" y="298938"/>
            <a:ext cx="2269396" cy="682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kern="0" dirty="0">
                <a:solidFill>
                  <a:schemeClr val="bg1"/>
                </a:solidFill>
              </a:rPr>
              <a:t>教師示範</a:t>
            </a:r>
            <a:endParaRPr lang="zh-TW" altLang="en-US" sz="18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7806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字方塊 13">
            <a:extLst>
              <a:ext uri="{FF2B5EF4-FFF2-40B4-BE49-F238E27FC236}">
                <a16:creationId xmlns:a16="http://schemas.microsoft.com/office/drawing/2014/main" id="{1B5EF3DE-F305-424E-9A5D-866159122DAC}"/>
              </a:ext>
            </a:extLst>
          </p:cNvPr>
          <p:cNvSpPr txBox="1"/>
          <p:nvPr/>
        </p:nvSpPr>
        <p:spPr>
          <a:xfrm>
            <a:off x="2060511" y="2632139"/>
            <a:ext cx="7824789" cy="1200329"/>
          </a:xfrm>
          <a:prstGeom prst="rect">
            <a:avLst/>
          </a:prstGeom>
          <a:solidFill>
            <a:srgbClr val="ECA342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04800"/>
            <a:r>
              <a:rPr lang="zh-TW" altLang="en-US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完成母安山的</a:t>
            </a:r>
            <a:r>
              <a:rPr lang="zh-TW" altLang="en-US" sz="7200" b="1" dirty="0">
                <a:solidFill>
                  <a:srgbClr val="3747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谷線</a:t>
            </a:r>
            <a:endParaRPr lang="en-US" altLang="zh-TW" sz="7200" b="1" dirty="0">
              <a:solidFill>
                <a:srgbClr val="37474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939F30E-1F98-4A99-809F-2D40B2E01F00}"/>
              </a:ext>
            </a:extLst>
          </p:cNvPr>
          <p:cNvSpPr txBox="1"/>
          <p:nvPr/>
        </p:nvSpPr>
        <p:spPr>
          <a:xfrm>
            <a:off x="1671839" y="1626273"/>
            <a:ext cx="44365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0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接下來換你們了 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840026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82C979D-1647-436F-8A2C-39CBD6404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3063" y="430479"/>
            <a:ext cx="7614138" cy="6128153"/>
          </a:xfrm>
          <a:prstGeom prst="rect">
            <a:avLst/>
          </a:prstGeom>
        </p:spPr>
      </p:pic>
      <p:sp>
        <p:nvSpPr>
          <p:cNvPr id="5" name="Google Shape;473;p19">
            <a:extLst>
              <a:ext uri="{FF2B5EF4-FFF2-40B4-BE49-F238E27FC236}">
                <a16:creationId xmlns:a16="http://schemas.microsoft.com/office/drawing/2014/main" id="{12015C94-9517-4E61-945A-AFCD8FEAF713}"/>
              </a:ext>
            </a:extLst>
          </p:cNvPr>
          <p:cNvSpPr txBox="1">
            <a:spLocks/>
          </p:cNvSpPr>
          <p:nvPr/>
        </p:nvSpPr>
        <p:spPr>
          <a:xfrm>
            <a:off x="431312" y="670231"/>
            <a:ext cx="3324473" cy="879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4800" kern="0" dirty="0">
                <a:solidFill>
                  <a:schemeClr val="bg1"/>
                </a:solidFill>
              </a:rPr>
              <a:t>預期成果</a:t>
            </a:r>
            <a:endParaRPr lang="zh-TW" altLang="en-US" kern="0" dirty="0">
              <a:solidFill>
                <a:schemeClr val="bg1"/>
              </a:solidFill>
            </a:endParaRPr>
          </a:p>
        </p:txBody>
      </p:sp>
      <p:sp>
        <p:nvSpPr>
          <p:cNvPr id="6" name="Google Shape;471;p19">
            <a:extLst>
              <a:ext uri="{FF2B5EF4-FFF2-40B4-BE49-F238E27FC236}">
                <a16:creationId xmlns:a16="http://schemas.microsoft.com/office/drawing/2014/main" id="{B6CB0699-4EDB-4932-963E-077A2A4BD3F5}"/>
              </a:ext>
            </a:extLst>
          </p:cNvPr>
          <p:cNvSpPr txBox="1">
            <a:spLocks/>
          </p:cNvSpPr>
          <p:nvPr/>
        </p:nvSpPr>
        <p:spPr>
          <a:xfrm>
            <a:off x="178285" y="2046040"/>
            <a:ext cx="3795838" cy="2314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39090">
              <a:lnSpc>
                <a:spcPct val="115000"/>
              </a:lnSpc>
              <a:spcBef>
                <a:spcPts val="1000"/>
              </a:spcBef>
              <a:buSzPts val="1740"/>
              <a:buFont typeface="Arial"/>
              <a:buChar char="●"/>
            </a:pPr>
            <a:r>
              <a:rPr lang="zh-TW" altLang="en-US" sz="24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完成後，請將成果截圖，並上傳至課程雲端硬碟。</a:t>
            </a:r>
            <a:endParaRPr lang="zh-TW" alt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27060349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e7db69e0ed_0_0"/>
          <p:cNvSpPr txBox="1">
            <a:spLocks noGrp="1"/>
          </p:cNvSpPr>
          <p:nvPr>
            <p:ph type="ctrTitle"/>
          </p:nvPr>
        </p:nvSpPr>
        <p:spPr>
          <a:xfrm>
            <a:off x="3072836" y="2772463"/>
            <a:ext cx="6046327" cy="1313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r>
              <a:rPr lang="zh-TW" altLang="en-US" sz="6600" b="1" dirty="0">
                <a:solidFill>
                  <a:srgbClr val="3747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集水區</a:t>
            </a:r>
          </a:p>
        </p:txBody>
      </p:sp>
    </p:spTree>
    <p:extLst>
      <p:ext uri="{BB962C8B-B14F-4D97-AF65-F5344CB8AC3E}">
        <p14:creationId xmlns:p14="http://schemas.microsoft.com/office/powerpoint/2010/main" val="41869494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29A436A2-BCB3-47C8-BBA2-6959738D6B54}"/>
              </a:ext>
            </a:extLst>
          </p:cNvPr>
          <p:cNvSpPr txBox="1"/>
          <p:nvPr/>
        </p:nvSpPr>
        <p:spPr>
          <a:xfrm>
            <a:off x="0" y="270933"/>
            <a:ext cx="3945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   集水區</a:t>
            </a:r>
            <a:endParaRPr kumimoji="0" lang="zh-TW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B020DB5-31DE-4442-BB57-3B753EB0E3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" t="1975" r="1513" b="1975"/>
          <a:stretch/>
        </p:blipFill>
        <p:spPr>
          <a:xfrm rot="5400000">
            <a:off x="6261106" y="1117599"/>
            <a:ext cx="6595514" cy="4622803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D0201C26-8A09-488F-9563-403CCE83CE55}"/>
              </a:ext>
            </a:extLst>
          </p:cNvPr>
          <p:cNvSpPr txBox="1"/>
          <p:nvPr/>
        </p:nvSpPr>
        <p:spPr>
          <a:xfrm>
            <a:off x="9972136" y="54793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4AA0B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分水嶺</a:t>
            </a:r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A7CCD0B8-7C22-4EED-BCC4-EE5210D6667A}"/>
              </a:ext>
            </a:extLst>
          </p:cNvPr>
          <p:cNvCxnSpPr/>
          <p:nvPr/>
        </p:nvCxnSpPr>
        <p:spPr>
          <a:xfrm flipH="1">
            <a:off x="9834114" y="796016"/>
            <a:ext cx="20703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0A2149A-58A8-4AAF-B23B-A809149E3145}"/>
              </a:ext>
            </a:extLst>
          </p:cNvPr>
          <p:cNvSpPr txBox="1"/>
          <p:nvPr/>
        </p:nvSpPr>
        <p:spPr>
          <a:xfrm>
            <a:off x="10188433" y="2244459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D8F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河道</a:t>
            </a:r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4ED07AC7-9F22-4D46-9037-F9435F12D998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9748487" y="2475292"/>
            <a:ext cx="43994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橢圓 13">
            <a:extLst>
              <a:ext uri="{FF2B5EF4-FFF2-40B4-BE49-F238E27FC236}">
                <a16:creationId xmlns:a16="http://schemas.microsoft.com/office/drawing/2014/main" id="{9CB50E45-6D1A-4E50-B3F6-95485E0D6026}"/>
              </a:ext>
            </a:extLst>
          </p:cNvPr>
          <p:cNvSpPr/>
          <p:nvPr/>
        </p:nvSpPr>
        <p:spPr>
          <a:xfrm>
            <a:off x="9584098" y="6357177"/>
            <a:ext cx="164389" cy="164389"/>
          </a:xfrm>
          <a:prstGeom prst="ellipse">
            <a:avLst/>
          </a:prstGeom>
          <a:solidFill>
            <a:srgbClr val="FE7A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37474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99E7F8A0-B34B-43DC-93A6-342F470477D5}"/>
              </a:ext>
            </a:extLst>
          </p:cNvPr>
          <p:cNvSpPr txBox="1"/>
          <p:nvPr/>
        </p:nvSpPr>
        <p:spPr>
          <a:xfrm>
            <a:off x="10171816" y="6149676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E7A8D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出水口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FE7A8D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B71CA7C5-E063-491F-94BA-BD7CC55A620C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9834114" y="6380509"/>
            <a:ext cx="337702" cy="1725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627A2E16-D31C-4258-B4CA-54E26BF5E37B}"/>
              </a:ext>
            </a:extLst>
          </p:cNvPr>
          <p:cNvSpPr txBox="1"/>
          <p:nvPr/>
        </p:nvSpPr>
        <p:spPr>
          <a:xfrm>
            <a:off x="7773033" y="263980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坡面</a:t>
            </a:r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EEAAE303-D069-4EF7-97B1-8E311AC3FDF7}"/>
              </a:ext>
            </a:extLst>
          </p:cNvPr>
          <p:cNvCxnSpPr>
            <a:cxnSpLocks/>
          </p:cNvCxnSpPr>
          <p:nvPr/>
        </p:nvCxnSpPr>
        <p:spPr>
          <a:xfrm>
            <a:off x="8573252" y="2870636"/>
            <a:ext cx="47585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F025FC8D-35B8-4840-9E35-95491CBCC04E}"/>
              </a:ext>
            </a:extLst>
          </p:cNvPr>
          <p:cNvSpPr txBox="1"/>
          <p:nvPr/>
        </p:nvSpPr>
        <p:spPr>
          <a:xfrm>
            <a:off x="1" y="1631864"/>
            <a:ext cx="6891420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定義 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04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TW" sz="28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雨水降至地表時，由</a:t>
            </a:r>
            <a:r>
              <a:rPr kumimoji="0" lang="zh-TW" altLang="zh-TW" sz="2800" b="1" i="0" u="none" strike="noStrike" kern="100" cap="none" spc="0" normalizeH="0" baseline="0" noProof="0" dirty="0">
                <a:ln>
                  <a:noFill/>
                </a:ln>
                <a:solidFill>
                  <a:srgbClr val="F4AA0B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分水嶺</a:t>
            </a:r>
            <a:r>
              <a:rPr kumimoji="0" lang="zh-TW" altLang="zh-TW" sz="28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所圍成的區域內的雨水會被收集至</a:t>
            </a:r>
            <a:r>
              <a:rPr kumimoji="0" lang="zh-TW" altLang="zh-TW" sz="2800" b="1" i="0" u="none" strike="noStrike" kern="100" cap="none" spc="0" normalizeH="0" baseline="0" noProof="0" dirty="0">
                <a:ln>
                  <a:noFill/>
                </a:ln>
                <a:solidFill>
                  <a:srgbClr val="70D8F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河道</a:t>
            </a:r>
            <a:r>
              <a:rPr kumimoji="0" lang="zh-TW" altLang="zh-TW" sz="28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，進而由同一個</a:t>
            </a:r>
            <a:r>
              <a:rPr kumimoji="0" lang="zh-TW" altLang="zh-TW" sz="2800" b="1" i="0" u="none" strike="noStrike" kern="100" cap="none" spc="0" normalizeH="0" baseline="0" noProof="0" dirty="0">
                <a:ln>
                  <a:noFill/>
                </a:ln>
                <a:solidFill>
                  <a:srgbClr val="FE7A8D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出水口</a:t>
            </a:r>
            <a:r>
              <a:rPr kumimoji="0" lang="en-US" altLang="zh-TW" sz="28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(outlet)</a:t>
            </a:r>
            <a:r>
              <a:rPr kumimoji="0" lang="zh-TW" altLang="zh-TW" sz="28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流出。該區域稱為「某出水口的集水區」。</a:t>
            </a:r>
          </a:p>
          <a:p>
            <a:pPr marL="304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04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04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意義 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</a:p>
          <a:p>
            <a:pPr marL="304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同一集水區內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自然物質的流動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，最終都會流經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04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同一出水口 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e.g.</a:t>
            </a:r>
            <a:r>
              <a:rPr kumimoji="0" lang="zh-TW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岩石、土壤、汙染物。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3083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29A436A2-BCB3-47C8-BBA2-6959738D6B54}"/>
              </a:ext>
            </a:extLst>
          </p:cNvPr>
          <p:cNvSpPr txBox="1"/>
          <p:nvPr/>
        </p:nvSpPr>
        <p:spPr>
          <a:xfrm>
            <a:off x="0" y="270933"/>
            <a:ext cx="3945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   集水區</a:t>
            </a:r>
            <a:endParaRPr kumimoji="0" lang="zh-TW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F025FC8D-35B8-4840-9E35-95491CBCC04E}"/>
              </a:ext>
            </a:extLst>
          </p:cNvPr>
          <p:cNvSpPr txBox="1"/>
          <p:nvPr/>
        </p:nvSpPr>
        <p:spPr>
          <a:xfrm>
            <a:off x="-133961" y="2409565"/>
            <a:ext cx="722874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若老師事先於</a:t>
            </a:r>
            <a:r>
              <a:rPr kumimoji="0" lang="en-US" altLang="zh-TW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BigGIS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平台操作，可展示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3D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集水區，加深學生對該概念認知的印象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04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 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04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※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操作方法於後續說明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C00A302D-F22A-4D21-9876-A0422340E0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864"/>
          <a:stretch/>
        </p:blipFill>
        <p:spPr>
          <a:xfrm>
            <a:off x="7252384" y="131242"/>
            <a:ext cx="4663428" cy="6595516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56059274-E5E2-414B-825D-65F2FBD6163C}"/>
              </a:ext>
            </a:extLst>
          </p:cNvPr>
          <p:cNvSpPr txBox="1"/>
          <p:nvPr/>
        </p:nvSpPr>
        <p:spPr>
          <a:xfrm>
            <a:off x="10362661" y="854905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4AA0B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分水嶺</a:t>
            </a:r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8F926E15-629D-4F85-B560-241E8085C492}"/>
              </a:ext>
            </a:extLst>
          </p:cNvPr>
          <p:cNvCxnSpPr/>
          <p:nvPr/>
        </p:nvCxnSpPr>
        <p:spPr>
          <a:xfrm flipH="1">
            <a:off x="10224639" y="1102990"/>
            <a:ext cx="20703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33A8864C-A6E8-40A9-A687-CBCDE1ACD62C}"/>
              </a:ext>
            </a:extLst>
          </p:cNvPr>
          <p:cNvSpPr txBox="1"/>
          <p:nvPr/>
        </p:nvSpPr>
        <p:spPr>
          <a:xfrm>
            <a:off x="11000498" y="273273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D8F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河道</a:t>
            </a:r>
          </a:p>
        </p:txBody>
      </p: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42563FDF-E12E-463C-B96E-3D71DDE9C69C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10560552" y="2963563"/>
            <a:ext cx="43994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橢圓 24">
            <a:extLst>
              <a:ext uri="{FF2B5EF4-FFF2-40B4-BE49-F238E27FC236}">
                <a16:creationId xmlns:a16="http://schemas.microsoft.com/office/drawing/2014/main" id="{8EA30EA7-1321-459E-9AFE-390975EB37D6}"/>
              </a:ext>
            </a:extLst>
          </p:cNvPr>
          <p:cNvSpPr/>
          <p:nvPr/>
        </p:nvSpPr>
        <p:spPr>
          <a:xfrm>
            <a:off x="8345434" y="5586697"/>
            <a:ext cx="164389" cy="164389"/>
          </a:xfrm>
          <a:prstGeom prst="ellipse">
            <a:avLst/>
          </a:prstGeom>
          <a:solidFill>
            <a:srgbClr val="FE7A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37474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2FC56279-7155-44CC-9B67-32058BCBEB95}"/>
              </a:ext>
            </a:extLst>
          </p:cNvPr>
          <p:cNvSpPr txBox="1"/>
          <p:nvPr/>
        </p:nvSpPr>
        <p:spPr>
          <a:xfrm>
            <a:off x="8933152" y="5379196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E7A8D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出水口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FE7A8D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B82A5E79-1AC3-4F9D-B573-DB83FCF56C90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8595450" y="5610029"/>
            <a:ext cx="337702" cy="1725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B7EC16E9-0327-4B19-9352-F13463AF5F88}"/>
              </a:ext>
            </a:extLst>
          </p:cNvPr>
          <p:cNvSpPr txBox="1"/>
          <p:nvPr/>
        </p:nvSpPr>
        <p:spPr>
          <a:xfrm>
            <a:off x="7895004" y="2001628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坡面</a:t>
            </a:r>
          </a:p>
        </p:txBody>
      </p: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9E03C45C-636D-4802-8604-33F4A164FE10}"/>
              </a:ext>
            </a:extLst>
          </p:cNvPr>
          <p:cNvCxnSpPr>
            <a:cxnSpLocks/>
          </p:cNvCxnSpPr>
          <p:nvPr/>
        </p:nvCxnSpPr>
        <p:spPr>
          <a:xfrm>
            <a:off x="8695223" y="2232461"/>
            <a:ext cx="47585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28565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字方塊 19">
            <a:extLst>
              <a:ext uri="{FF2B5EF4-FFF2-40B4-BE49-F238E27FC236}">
                <a16:creationId xmlns:a16="http://schemas.microsoft.com/office/drawing/2014/main" id="{25AF7963-9362-4124-A328-A6669E6EF7E0}"/>
              </a:ext>
            </a:extLst>
          </p:cNvPr>
          <p:cNvSpPr txBox="1"/>
          <p:nvPr/>
        </p:nvSpPr>
        <p:spPr>
          <a:xfrm>
            <a:off x="1" y="2043849"/>
            <a:ext cx="702310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集水區辨識方法 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</a:p>
          <a:p>
            <a:pPr marL="304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由某點</a:t>
            </a:r>
            <a:r>
              <a:rPr kumimoji="0" lang="en-US" altLang="zh-TW" sz="28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kumimoji="0" lang="zh-TW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出水口</a:t>
            </a:r>
            <a:r>
              <a:rPr kumimoji="0" lang="en-US" altLang="zh-TW" sz="28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kumimoji="0" lang="zh-TW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尋找最近的稜線，沿著這些</a:t>
            </a:r>
            <a:r>
              <a:rPr kumimoji="0" lang="zh-TW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稜線 </a:t>
            </a:r>
            <a:r>
              <a:rPr kumimoji="0" lang="en-US" altLang="zh-TW" sz="28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kumimoji="0" lang="zh-TW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分水嶺</a:t>
            </a:r>
            <a:r>
              <a:rPr kumimoji="0" lang="en-US" altLang="zh-TW" sz="28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kumimoji="0" lang="zh-TW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圍起來</a:t>
            </a:r>
            <a:r>
              <a:rPr kumimoji="0" lang="zh-TW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的區域，即為某點的集水區。</a:t>
            </a:r>
            <a:endParaRPr kumimoji="0" lang="en-US" altLang="zh-TW" sz="2800" b="1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04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1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04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1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04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※</a:t>
            </a:r>
            <a:r>
              <a:rPr kumimoji="0" lang="zh-TW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請試著比對上下兩張圖：</a:t>
            </a:r>
            <a:endParaRPr kumimoji="0" lang="en-US" altLang="zh-TW" sz="2800" b="1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04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800" b="1" kern="1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同一個集水區，在立體地形與地形圖</a:t>
            </a:r>
            <a:endParaRPr lang="en-US" altLang="zh-TW" sz="2800" b="1" kern="1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04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b="1" kern="1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</a:t>
            </a:r>
            <a:r>
              <a:rPr lang="zh-TW" altLang="en-US" sz="2800" b="1" kern="1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上的展示。</a:t>
            </a:r>
            <a:endParaRPr kumimoji="0" lang="zh-TW" altLang="en-US" sz="2800" b="1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29A436A2-BCB3-47C8-BBA2-6959738D6B54}"/>
              </a:ext>
            </a:extLst>
          </p:cNvPr>
          <p:cNvSpPr txBox="1"/>
          <p:nvPr/>
        </p:nvSpPr>
        <p:spPr>
          <a:xfrm>
            <a:off x="0" y="270933"/>
            <a:ext cx="3945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   集水區</a:t>
            </a:r>
            <a:endParaRPr kumimoji="0" lang="zh-TW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FB9C9234-2557-4774-B21A-022137C3DE0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607" y="159198"/>
            <a:ext cx="4872957" cy="3269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9A99B853-CA8D-458A-BD6A-DE5FFD9CE5D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546" y="3429000"/>
            <a:ext cx="4125077" cy="334750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橢圓 5">
            <a:extLst>
              <a:ext uri="{FF2B5EF4-FFF2-40B4-BE49-F238E27FC236}">
                <a16:creationId xmlns:a16="http://schemas.microsoft.com/office/drawing/2014/main" id="{B64041AB-EA43-4CBB-AD4C-5C2729DE691F}"/>
              </a:ext>
            </a:extLst>
          </p:cNvPr>
          <p:cNvSpPr/>
          <p:nvPr/>
        </p:nvSpPr>
        <p:spPr>
          <a:xfrm>
            <a:off x="9450334" y="5535897"/>
            <a:ext cx="164389" cy="164389"/>
          </a:xfrm>
          <a:prstGeom prst="ellipse">
            <a:avLst/>
          </a:prstGeom>
          <a:solidFill>
            <a:srgbClr val="FE7A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37474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BE83762-7D33-4169-AE47-2D180682820B}"/>
              </a:ext>
            </a:extLst>
          </p:cNvPr>
          <p:cNvSpPr txBox="1"/>
          <p:nvPr/>
        </p:nvSpPr>
        <p:spPr>
          <a:xfrm>
            <a:off x="8978530" y="5700286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E7A8D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出水口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FE7A8D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B164A1DA-8724-42C6-9E2D-4498114B1CC9}"/>
              </a:ext>
            </a:extLst>
          </p:cNvPr>
          <p:cNvSpPr/>
          <p:nvPr/>
        </p:nvSpPr>
        <p:spPr>
          <a:xfrm>
            <a:off x="9614723" y="2525997"/>
            <a:ext cx="164389" cy="164389"/>
          </a:xfrm>
          <a:prstGeom prst="ellipse">
            <a:avLst/>
          </a:prstGeom>
          <a:solidFill>
            <a:srgbClr val="FE7A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37474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3B7A5CE0-867B-46E0-B582-38E41E4476AE}"/>
              </a:ext>
            </a:extLst>
          </p:cNvPr>
          <p:cNvSpPr txBox="1"/>
          <p:nvPr/>
        </p:nvSpPr>
        <p:spPr>
          <a:xfrm>
            <a:off x="8750042" y="2690386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E7A8D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出水口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FE7A8D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7602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>
            <a:extLst>
              <a:ext uri="{FF2B5EF4-FFF2-40B4-BE49-F238E27FC236}">
                <a16:creationId xmlns:a16="http://schemas.microsoft.com/office/drawing/2014/main" id="{AF247C20-1B42-4B4C-8F64-510E793E5A51}"/>
              </a:ext>
            </a:extLst>
          </p:cNvPr>
          <p:cNvSpPr txBox="1"/>
          <p:nvPr/>
        </p:nvSpPr>
        <p:spPr>
          <a:xfrm>
            <a:off x="0" y="270933"/>
            <a:ext cx="409721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   牛刀小試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ADEF484-76A6-4B70-B372-6E11A6713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947" y="1552761"/>
            <a:ext cx="8531297" cy="5305239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BA710096-01D5-4ADD-8912-E2AA8394F97B}"/>
              </a:ext>
            </a:extLst>
          </p:cNvPr>
          <p:cNvSpPr txBox="1"/>
          <p:nvPr/>
        </p:nvSpPr>
        <p:spPr>
          <a:xfrm>
            <a:off x="4607170" y="496349"/>
            <a:ext cx="56270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老師可挑選集水區、地形圖相關考題，立即評量學生對該概念認知程度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475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字方塊 16">
            <a:extLst>
              <a:ext uri="{FF2B5EF4-FFF2-40B4-BE49-F238E27FC236}">
                <a16:creationId xmlns:a16="http://schemas.microsoft.com/office/drawing/2014/main" id="{E9940946-4E3A-435A-85C0-607DD8BE0B29}"/>
              </a:ext>
            </a:extLst>
          </p:cNvPr>
          <p:cNvSpPr txBox="1"/>
          <p:nvPr/>
        </p:nvSpPr>
        <p:spPr>
          <a:xfrm>
            <a:off x="6236520" y="3808455"/>
            <a:ext cx="59554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990"/>
              <a:buFontTx/>
              <a:buNone/>
              <a:tabLst/>
              <a:defRPr/>
            </a:pP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7474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● 可依學生熟悉情況更換分析</a:t>
            </a:r>
            <a:endParaRPr kumimoji="0" lang="en-US" altLang="zh-TW" sz="3200" b="1" i="0" u="none" strike="noStrike" kern="0" cap="none" spc="0" normalizeH="0" baseline="0" noProof="0" dirty="0">
              <a:ln>
                <a:noFill/>
              </a:ln>
              <a:solidFill>
                <a:srgbClr val="37474F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990"/>
              <a:buFontTx/>
              <a:buNone/>
              <a:tabLst/>
              <a:defRPr/>
            </a:pP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7474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     地點</a:t>
            </a:r>
            <a:endParaRPr kumimoji="0" lang="en-US" altLang="zh-TW" sz="3200" b="1" i="0" u="none" strike="noStrike" kern="0" cap="none" spc="0" normalizeH="0" baseline="0" noProof="0" dirty="0">
              <a:ln>
                <a:noFill/>
              </a:ln>
              <a:solidFill>
                <a:srgbClr val="37474F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" name="Google Shape;348;p7">
            <a:extLst>
              <a:ext uri="{FF2B5EF4-FFF2-40B4-BE49-F238E27FC236}">
                <a16:creationId xmlns:a16="http://schemas.microsoft.com/office/drawing/2014/main" id="{FFD6347A-B943-42E5-B566-D0F5A20E239B}"/>
              </a:ext>
            </a:extLst>
          </p:cNvPr>
          <p:cNvSpPr txBox="1"/>
          <p:nvPr/>
        </p:nvSpPr>
        <p:spPr>
          <a:xfrm>
            <a:off x="1386463" y="2091330"/>
            <a:ext cx="2951400" cy="7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" name="Google Shape;349;p7">
            <a:extLst>
              <a:ext uri="{FF2B5EF4-FFF2-40B4-BE49-F238E27FC236}">
                <a16:creationId xmlns:a16="http://schemas.microsoft.com/office/drawing/2014/main" id="{0234EA9E-C3A5-487E-B965-56690376C2BB}"/>
              </a:ext>
            </a:extLst>
          </p:cNvPr>
          <p:cNvSpPr/>
          <p:nvPr/>
        </p:nvSpPr>
        <p:spPr>
          <a:xfrm>
            <a:off x="1169250" y="1543250"/>
            <a:ext cx="3645900" cy="3645900"/>
          </a:xfrm>
          <a:prstGeom prst="rect">
            <a:avLst/>
          </a:prstGeom>
          <a:solidFill>
            <a:srgbClr val="BFC7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" name="Google Shape;350;p7">
            <a:extLst>
              <a:ext uri="{FF2B5EF4-FFF2-40B4-BE49-F238E27FC236}">
                <a16:creationId xmlns:a16="http://schemas.microsoft.com/office/drawing/2014/main" id="{784E6327-97DF-4936-A386-46B8F22B0B34}"/>
              </a:ext>
            </a:extLst>
          </p:cNvPr>
          <p:cNvSpPr/>
          <p:nvPr/>
        </p:nvSpPr>
        <p:spPr>
          <a:xfrm>
            <a:off x="1413150" y="1787150"/>
            <a:ext cx="3158100" cy="3158100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" name="Google Shape;351;p7">
            <a:extLst>
              <a:ext uri="{FF2B5EF4-FFF2-40B4-BE49-F238E27FC236}">
                <a16:creationId xmlns:a16="http://schemas.microsoft.com/office/drawing/2014/main" id="{53FC1F54-2B99-4006-9148-900D565E652A}"/>
              </a:ext>
            </a:extLst>
          </p:cNvPr>
          <p:cNvSpPr txBox="1"/>
          <p:nvPr/>
        </p:nvSpPr>
        <p:spPr>
          <a:xfrm>
            <a:off x="1516488" y="1787150"/>
            <a:ext cx="2951400" cy="3137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  <a:tabLst/>
              <a:defRPr/>
            </a:pPr>
            <a:r>
              <a:rPr kumimoji="0" lang="zh-TW" alt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課前提醒</a:t>
            </a:r>
            <a:endParaRPr kumimoji="0" sz="10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E088B0C-2755-4B20-9CE0-80E7B5C13046}"/>
              </a:ext>
            </a:extLst>
          </p:cNvPr>
          <p:cNvSpPr txBox="1"/>
          <p:nvPr/>
        </p:nvSpPr>
        <p:spPr>
          <a:xfrm>
            <a:off x="6185224" y="2498399"/>
            <a:ext cx="54777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990"/>
              <a:buFontTx/>
              <a:buNone/>
              <a:tabLst/>
              <a:defRPr/>
            </a:pP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7474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● 完成先備課程</a:t>
            </a:r>
            <a:r>
              <a:rPr kumimoji="0" lang="en-US" altLang="zh-TW" sz="3200" b="1" i="0" u="none" strike="noStrike" kern="0" cap="none" spc="0" normalizeH="0" baseline="0" noProof="0" dirty="0">
                <a:ln>
                  <a:noFill/>
                </a:ln>
                <a:solidFill>
                  <a:srgbClr val="37474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-</a:t>
            </a:r>
            <a:r>
              <a:rPr kumimoji="0" lang="en-US" altLang="zh-TW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7474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BigGIS</a:t>
            </a: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7474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操作</a:t>
            </a:r>
          </a:p>
        </p:txBody>
      </p:sp>
    </p:spTree>
    <p:extLst>
      <p:ext uri="{BB962C8B-B14F-4D97-AF65-F5344CB8AC3E}">
        <p14:creationId xmlns:p14="http://schemas.microsoft.com/office/powerpoint/2010/main" val="32450700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e7db69e0ed_0_0"/>
          <p:cNvSpPr txBox="1">
            <a:spLocks noGrp="1"/>
          </p:cNvSpPr>
          <p:nvPr>
            <p:ph type="ctrTitle"/>
          </p:nvPr>
        </p:nvSpPr>
        <p:spPr>
          <a:xfrm>
            <a:off x="3072836" y="2755783"/>
            <a:ext cx="6046327" cy="134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r>
              <a:rPr lang="zh-TW" altLang="en-US" sz="6600" b="1" dirty="0">
                <a:solidFill>
                  <a:srgbClr val="3747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一級河集水區</a:t>
            </a:r>
          </a:p>
        </p:txBody>
      </p:sp>
    </p:spTree>
    <p:extLst>
      <p:ext uri="{BB962C8B-B14F-4D97-AF65-F5344CB8AC3E}">
        <p14:creationId xmlns:p14="http://schemas.microsoft.com/office/powerpoint/2010/main" val="2248983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29A436A2-BCB3-47C8-BBA2-6959738D6B54}"/>
              </a:ext>
            </a:extLst>
          </p:cNvPr>
          <p:cNvSpPr txBox="1"/>
          <p:nvPr/>
        </p:nvSpPr>
        <p:spPr>
          <a:xfrm>
            <a:off x="0" y="270933"/>
            <a:ext cx="3945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   觀念引導</a:t>
            </a:r>
            <a:endParaRPr kumimoji="0" lang="zh-TW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7DEB76A1-EA84-4EAB-884C-3007791363A3}"/>
              </a:ext>
            </a:extLst>
          </p:cNvPr>
          <p:cNvSpPr txBox="1"/>
          <p:nvPr/>
        </p:nvSpPr>
        <p:spPr>
          <a:xfrm>
            <a:off x="139699" y="1626154"/>
            <a:ext cx="695508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集水區概念 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集水區代表「該範圍內的物質移動，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皆會經過該出水口」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     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6FFFF550-6168-4598-90E2-19AEE6978F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864"/>
          <a:stretch/>
        </p:blipFill>
        <p:spPr>
          <a:xfrm>
            <a:off x="7252384" y="131242"/>
            <a:ext cx="4663428" cy="6595516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7D4AE94D-56D5-489F-9D9A-87931DA3456C}"/>
              </a:ext>
            </a:extLst>
          </p:cNvPr>
          <p:cNvSpPr txBox="1"/>
          <p:nvPr/>
        </p:nvSpPr>
        <p:spPr>
          <a:xfrm>
            <a:off x="10362661" y="854905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4AA0B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分水嶺</a:t>
            </a:r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9A339698-8F44-45E9-A109-A02314148D05}"/>
              </a:ext>
            </a:extLst>
          </p:cNvPr>
          <p:cNvCxnSpPr/>
          <p:nvPr/>
        </p:nvCxnSpPr>
        <p:spPr>
          <a:xfrm flipH="1">
            <a:off x="10224639" y="1102990"/>
            <a:ext cx="20703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482753FC-F47E-4AE5-89FC-A6144A38EF3B}"/>
              </a:ext>
            </a:extLst>
          </p:cNvPr>
          <p:cNvSpPr txBox="1"/>
          <p:nvPr/>
        </p:nvSpPr>
        <p:spPr>
          <a:xfrm>
            <a:off x="11000498" y="273273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D8F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河道</a:t>
            </a:r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8C0E2816-6D62-42FA-B440-AF829E403A94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10560552" y="2963563"/>
            <a:ext cx="43994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橢圓 14">
            <a:extLst>
              <a:ext uri="{FF2B5EF4-FFF2-40B4-BE49-F238E27FC236}">
                <a16:creationId xmlns:a16="http://schemas.microsoft.com/office/drawing/2014/main" id="{C682E79B-F4EA-4E38-843F-77D7F68F52F4}"/>
              </a:ext>
            </a:extLst>
          </p:cNvPr>
          <p:cNvSpPr/>
          <p:nvPr/>
        </p:nvSpPr>
        <p:spPr>
          <a:xfrm>
            <a:off x="8345434" y="5586697"/>
            <a:ext cx="164389" cy="164389"/>
          </a:xfrm>
          <a:prstGeom prst="ellipse">
            <a:avLst/>
          </a:prstGeom>
          <a:solidFill>
            <a:srgbClr val="FE7A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37474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D12416E6-EA5D-4F3A-8568-1333438CB1D0}"/>
              </a:ext>
            </a:extLst>
          </p:cNvPr>
          <p:cNvSpPr txBox="1"/>
          <p:nvPr/>
        </p:nvSpPr>
        <p:spPr>
          <a:xfrm>
            <a:off x="8933152" y="5379196"/>
            <a:ext cx="1184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E7A8D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出水口 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FE7A8D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6459EBFD-1AB6-40A1-B989-AF6D669A8A51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8595450" y="5610029"/>
            <a:ext cx="337702" cy="1725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8BC6894F-D0D1-4A32-A833-AB572610A245}"/>
              </a:ext>
            </a:extLst>
          </p:cNvPr>
          <p:cNvSpPr txBox="1"/>
          <p:nvPr/>
        </p:nvSpPr>
        <p:spPr>
          <a:xfrm>
            <a:off x="7895004" y="2001628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坡面</a:t>
            </a:r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163AC078-A521-4343-A0BE-28C44880A5A8}"/>
              </a:ext>
            </a:extLst>
          </p:cNvPr>
          <p:cNvCxnSpPr>
            <a:cxnSpLocks/>
          </p:cNvCxnSpPr>
          <p:nvPr/>
        </p:nvCxnSpPr>
        <p:spPr>
          <a:xfrm>
            <a:off x="8695223" y="2232461"/>
            <a:ext cx="47585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33030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29A436A2-BCB3-47C8-BBA2-6959738D6B54}"/>
              </a:ext>
            </a:extLst>
          </p:cNvPr>
          <p:cNvSpPr txBox="1"/>
          <p:nvPr/>
        </p:nvSpPr>
        <p:spPr>
          <a:xfrm>
            <a:off x="0" y="270933"/>
            <a:ext cx="3945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   觀念引導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7DEB76A1-EA84-4EAB-884C-3007791363A3}"/>
              </a:ext>
            </a:extLst>
          </p:cNvPr>
          <p:cNvSpPr txBox="1"/>
          <p:nvPr/>
        </p:nvSpPr>
        <p:spPr>
          <a:xfrm>
            <a:off x="177799" y="1626154"/>
            <a:ext cx="6916985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思考「集水區分析與崩塌關係」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    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問題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想知道哪些地方的岩石移動，會不會影響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到廬山溫泉，是否能用「集水區概念」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問題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河川的集水區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範圍很大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、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坡向不同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， 如何找出會直接影響廬山溫泉的坡面 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kumimoji="0" lang="zh-TW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Times New Roman" panose="02020603050405020304" pitchFamily="18" charset="0"/>
                <a:sym typeface="Wingdings" panose="05000000000000000000" pitchFamily="2" charset="2"/>
              </a:rPr>
              <a:t> 可以透過「切割集水區」</a:t>
            </a:r>
            <a:endParaRPr kumimoji="0" lang="zh-TW" altLang="en-US" sz="2800" b="1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6FFFF550-6168-4598-90E2-19AEE6978F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864"/>
          <a:stretch/>
        </p:blipFill>
        <p:spPr>
          <a:xfrm>
            <a:off x="7252384" y="131242"/>
            <a:ext cx="4663428" cy="6595516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7D4AE94D-56D5-489F-9D9A-87931DA3456C}"/>
              </a:ext>
            </a:extLst>
          </p:cNvPr>
          <p:cNvSpPr txBox="1"/>
          <p:nvPr/>
        </p:nvSpPr>
        <p:spPr>
          <a:xfrm>
            <a:off x="10362661" y="854905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4AA0B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分水嶺</a:t>
            </a:r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9A339698-8F44-45E9-A109-A02314148D05}"/>
              </a:ext>
            </a:extLst>
          </p:cNvPr>
          <p:cNvCxnSpPr/>
          <p:nvPr/>
        </p:nvCxnSpPr>
        <p:spPr>
          <a:xfrm flipH="1">
            <a:off x="10224639" y="1102990"/>
            <a:ext cx="20703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482753FC-F47E-4AE5-89FC-A6144A38EF3B}"/>
              </a:ext>
            </a:extLst>
          </p:cNvPr>
          <p:cNvSpPr txBox="1"/>
          <p:nvPr/>
        </p:nvSpPr>
        <p:spPr>
          <a:xfrm>
            <a:off x="11000498" y="273273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D8F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河道</a:t>
            </a:r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8C0E2816-6D62-42FA-B440-AF829E403A94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10560552" y="2963563"/>
            <a:ext cx="43994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橢圓 14">
            <a:extLst>
              <a:ext uri="{FF2B5EF4-FFF2-40B4-BE49-F238E27FC236}">
                <a16:creationId xmlns:a16="http://schemas.microsoft.com/office/drawing/2014/main" id="{C682E79B-F4EA-4E38-843F-77D7F68F52F4}"/>
              </a:ext>
            </a:extLst>
          </p:cNvPr>
          <p:cNvSpPr/>
          <p:nvPr/>
        </p:nvSpPr>
        <p:spPr>
          <a:xfrm>
            <a:off x="8345434" y="5586697"/>
            <a:ext cx="164389" cy="164389"/>
          </a:xfrm>
          <a:prstGeom prst="ellipse">
            <a:avLst/>
          </a:prstGeom>
          <a:solidFill>
            <a:srgbClr val="FE7A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37474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D12416E6-EA5D-4F3A-8568-1333438CB1D0}"/>
              </a:ext>
            </a:extLst>
          </p:cNvPr>
          <p:cNvSpPr txBox="1"/>
          <p:nvPr/>
        </p:nvSpPr>
        <p:spPr>
          <a:xfrm>
            <a:off x="8933152" y="5379196"/>
            <a:ext cx="1184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E7A8D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出水口 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FE7A8D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6459EBFD-1AB6-40A1-B989-AF6D669A8A51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8595450" y="5610029"/>
            <a:ext cx="337702" cy="1725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8BC6894F-D0D1-4A32-A833-AB572610A245}"/>
              </a:ext>
            </a:extLst>
          </p:cNvPr>
          <p:cNvSpPr txBox="1"/>
          <p:nvPr/>
        </p:nvSpPr>
        <p:spPr>
          <a:xfrm>
            <a:off x="7895004" y="2001628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坡面</a:t>
            </a:r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163AC078-A521-4343-A0BE-28C44880A5A8}"/>
              </a:ext>
            </a:extLst>
          </p:cNvPr>
          <p:cNvCxnSpPr>
            <a:cxnSpLocks/>
          </p:cNvCxnSpPr>
          <p:nvPr/>
        </p:nvCxnSpPr>
        <p:spPr>
          <a:xfrm>
            <a:off x="8695223" y="2232461"/>
            <a:ext cx="47585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71156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AAFDEE0D-0804-47E4-B873-1200FD47C642}"/>
              </a:ext>
            </a:extLst>
          </p:cNvPr>
          <p:cNvSpPr/>
          <p:nvPr/>
        </p:nvSpPr>
        <p:spPr>
          <a:xfrm>
            <a:off x="6305550" y="0"/>
            <a:ext cx="588645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37474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DEA5C4EB-25A9-4FF9-8583-3668BA37B7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941775"/>
            <a:ext cx="5832778" cy="4127531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521D43EF-8905-4B2A-9967-4F06699A33E0}"/>
              </a:ext>
            </a:extLst>
          </p:cNvPr>
          <p:cNvSpPr txBox="1"/>
          <p:nvPr/>
        </p:nvSpPr>
        <p:spPr>
          <a:xfrm>
            <a:off x="53672" y="1920797"/>
            <a:ext cx="6251878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次集水區 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</a:p>
          <a:p>
            <a:pPr marL="304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從河川集水區中，分割出來的</a:t>
            </a:r>
            <a:r>
              <a:rPr kumimoji="0" lang="zh-TW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小型</a:t>
            </a:r>
            <a:endParaRPr kumimoji="0" lang="en-US" altLang="zh-TW" sz="2800" b="1" i="0" u="none" strike="noStrike" kern="1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04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集水區</a:t>
            </a:r>
          </a:p>
          <a:p>
            <a:pPr marL="304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04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一級河集水區 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</a:p>
          <a:p>
            <a:pPr marL="304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河川為級序為一級河的次集水區</a:t>
            </a:r>
            <a:endParaRPr kumimoji="0" lang="en-US" altLang="zh-TW" sz="2800" b="1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04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800" b="1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304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kumimoji="0" lang="zh-TW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Wingdings" panose="05000000000000000000" pitchFamily="2" charset="2"/>
              </a:rPr>
              <a:t> 使用該概念，</a:t>
            </a:r>
            <a:r>
              <a:rPr lang="zh-TW" altLang="en-US" sz="2800" b="1" kern="100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Wingdings" panose="05000000000000000000" pitchFamily="2" charset="2"/>
              </a:rPr>
              <a:t>方便調查</a:t>
            </a:r>
            <a:r>
              <a:rPr lang="zh-TW" altLang="en-US" sz="28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Wingdings" panose="05000000000000000000" pitchFamily="2" charset="2"/>
              </a:rPr>
              <a:t>每個坡面的開發狀況、地質條件</a:t>
            </a:r>
            <a:r>
              <a:rPr lang="en-US" altLang="zh-TW" sz="28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Wingdings" panose="05000000000000000000" pitchFamily="2" charset="2"/>
              </a:rPr>
              <a:t>…</a:t>
            </a:r>
            <a:r>
              <a:rPr lang="zh-TW" altLang="en-US" sz="28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sym typeface="Wingdings" panose="05000000000000000000" pitchFamily="2" charset="2"/>
              </a:rPr>
              <a:t>等影響崩塌發生之因素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7D895247-7360-490C-8E36-7F14BD45C426}"/>
              </a:ext>
            </a:extLst>
          </p:cNvPr>
          <p:cNvSpPr txBox="1"/>
          <p:nvPr/>
        </p:nvSpPr>
        <p:spPr>
          <a:xfrm>
            <a:off x="0" y="270933"/>
            <a:ext cx="6251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   一級河集水區</a:t>
            </a:r>
            <a:endParaRPr kumimoji="0" lang="zh-TW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40973512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eea18adb8c_0_215"/>
          <p:cNvSpPr txBox="1">
            <a:spLocks noGrp="1"/>
          </p:cNvSpPr>
          <p:nvPr>
            <p:ph type="body" idx="1"/>
          </p:nvPr>
        </p:nvSpPr>
        <p:spPr>
          <a:xfrm>
            <a:off x="226429" y="2817002"/>
            <a:ext cx="5374230" cy="404099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0480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 kern="12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河川級序</a:t>
            </a:r>
            <a:endParaRPr lang="en-US" altLang="zh-TW" sz="3200" b="1" kern="12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04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04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1.</a:t>
            </a:r>
            <a:r>
              <a:rPr kumimoji="0" lang="zh-TW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一級河 </a:t>
            </a:r>
            <a:r>
              <a:rPr kumimoji="0" lang="en-US" altLang="zh-TW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</a:p>
          <a:p>
            <a:pPr marL="304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河川最上源的小支流稱為一級河</a:t>
            </a:r>
            <a:endParaRPr kumimoji="0" lang="en-US" altLang="zh-TW" sz="2400" b="1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04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kumimoji="0" lang="zh-TW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沒有其他支流匯入 </a:t>
            </a:r>
            <a:r>
              <a:rPr kumimoji="0" lang="en-US" altLang="zh-TW" sz="24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</a:p>
          <a:p>
            <a:pPr marL="304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800" b="1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04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2.</a:t>
            </a:r>
            <a:r>
              <a:rPr kumimoji="0" lang="zh-TW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級序判斷 </a:t>
            </a:r>
            <a:r>
              <a:rPr kumimoji="0" lang="en-US" altLang="zh-TW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</a:p>
          <a:p>
            <a:pPr marL="304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相同級序河流相匯，下游</a:t>
            </a:r>
            <a:r>
              <a:rPr kumimoji="0" lang="zh-TW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級序加一</a:t>
            </a:r>
            <a:r>
              <a:rPr kumimoji="0" lang="zh-TW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；</a:t>
            </a:r>
            <a:endParaRPr kumimoji="0" lang="en-US" altLang="zh-TW" sz="2400" b="1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04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低級河與高級河相匯，下游</a:t>
            </a:r>
            <a:r>
              <a:rPr kumimoji="0" lang="zh-TW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維持高</a:t>
            </a:r>
            <a:endParaRPr kumimoji="0" lang="en-US" altLang="zh-TW" sz="2400" b="1" i="0" u="none" strike="noStrike" kern="1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04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級河級序</a:t>
            </a:r>
            <a:r>
              <a:rPr kumimoji="0" lang="zh-TW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535" name="Google Shape;535;geea18adb8c_0_215"/>
          <p:cNvSpPr txBox="1">
            <a:spLocks noGrp="1"/>
          </p:cNvSpPr>
          <p:nvPr>
            <p:ph type="sldNum" idx="12"/>
          </p:nvPr>
        </p:nvSpPr>
        <p:spPr>
          <a:xfrm>
            <a:off x="11058697" y="6019806"/>
            <a:ext cx="912000" cy="773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74F"/>
              </a:buClr>
              <a:buSzPts val="2400"/>
              <a:buFont typeface="Trebuchet MS"/>
              <a:buNone/>
              <a:tabLst/>
              <a:defRPr/>
            </a:pPr>
            <a:fld id="{00000000-1234-1234-1234-123412341234}" type="slidenum">
              <a:rPr kumimoji="0" lang="en-US" altLang="zh-TW" sz="2400" b="0" i="0" u="none" strike="noStrike" kern="0" cap="none" spc="0" normalizeH="0" baseline="0" noProof="0">
                <a:ln>
                  <a:noFill/>
                </a:ln>
                <a:solidFill>
                  <a:srgbClr val="37474F"/>
                </a:solidFill>
                <a:effectLst/>
                <a:uLnTx/>
                <a:uFillTx/>
                <a:latin typeface="Trebuchet MS"/>
                <a:sym typeface="Trebuchet M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7474F"/>
                </a:buClr>
                <a:buSzPts val="2400"/>
                <a:buFont typeface="Trebuchet MS"/>
                <a:buNone/>
                <a:tabLst/>
                <a:defRPr/>
              </a:pPr>
              <a:t>34</a:t>
            </a:fld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37474F"/>
              </a:solidFill>
              <a:effectLst/>
              <a:uLnTx/>
              <a:uFillTx/>
              <a:latin typeface="Trebuchet MS"/>
              <a:sym typeface="Trebuchet MS"/>
            </a:endParaRPr>
          </a:p>
        </p:txBody>
      </p:sp>
      <p:grpSp>
        <p:nvGrpSpPr>
          <p:cNvPr id="538" name="Google Shape;538;geea18adb8c_0_215"/>
          <p:cNvGrpSpPr/>
          <p:nvPr/>
        </p:nvGrpSpPr>
        <p:grpSpPr>
          <a:xfrm>
            <a:off x="1542357" y="461400"/>
            <a:ext cx="2642066" cy="2114566"/>
            <a:chOff x="1031925" y="2510525"/>
            <a:chExt cx="3158100" cy="2678700"/>
          </a:xfrm>
        </p:grpSpPr>
        <p:sp>
          <p:nvSpPr>
            <p:cNvPr id="539" name="Google Shape;539;geea18adb8c_0_215"/>
            <p:cNvSpPr/>
            <p:nvPr/>
          </p:nvSpPr>
          <p:spPr>
            <a:xfrm>
              <a:off x="1169250" y="2510525"/>
              <a:ext cx="2951400" cy="2678700"/>
            </a:xfrm>
            <a:prstGeom prst="rect">
              <a:avLst/>
            </a:prstGeom>
            <a:solidFill>
              <a:srgbClr val="BFC7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540" name="Google Shape;540;geea18adb8c_0_215"/>
            <p:cNvSpPr/>
            <p:nvPr/>
          </p:nvSpPr>
          <p:spPr>
            <a:xfrm>
              <a:off x="1356794" y="2698699"/>
              <a:ext cx="2556600" cy="2320200"/>
            </a:xfrm>
            <a:prstGeom prst="rect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pic>
          <p:nvPicPr>
            <p:cNvPr id="541" name="Google Shape;541;geea18adb8c_0_21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79726" y="2864750"/>
              <a:ext cx="1730451" cy="1395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2" name="Google Shape;542;geea18adb8c_0_215"/>
            <p:cNvSpPr txBox="1"/>
            <p:nvPr/>
          </p:nvSpPr>
          <p:spPr>
            <a:xfrm>
              <a:off x="1031925" y="4183750"/>
              <a:ext cx="3158100" cy="97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zh-TW" altLang="en-US" sz="3800" b="1" i="0" u="none" strike="noStrike" kern="0" cap="none" spc="0" normalizeH="0" baseline="0" noProof="0" dirty="0">
                  <a:ln>
                    <a:noFill/>
                  </a:ln>
                  <a:solidFill>
                    <a:srgbClr val="616161"/>
                  </a:solidFill>
                  <a:effectLst/>
                  <a:uLnTx/>
                  <a:uFillTx/>
                  <a:latin typeface="Microsoft JhengHei"/>
                  <a:ea typeface="Microsoft JhengHei"/>
                  <a:cs typeface="Microsoft JhengHei"/>
                  <a:sym typeface="Microsoft JhengHei"/>
                </a:rPr>
                <a:t>小知識</a:t>
              </a:r>
              <a:endParaRPr kumimoji="0" sz="3800" b="1" i="0" u="none" strike="noStrike" kern="0" cap="none" spc="0" normalizeH="0" baseline="0" noProof="0" dirty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pic>
        <p:nvPicPr>
          <p:cNvPr id="11" name="圖片 10">
            <a:extLst>
              <a:ext uri="{FF2B5EF4-FFF2-40B4-BE49-F238E27FC236}">
                <a16:creationId xmlns:a16="http://schemas.microsoft.com/office/drawing/2014/main" id="{C876456E-ECEB-4A98-AC78-31E1665DDA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476" y="846687"/>
            <a:ext cx="6591341" cy="4664323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D290FD7A-866F-441B-ACF7-1556B2C469FA}"/>
              </a:ext>
            </a:extLst>
          </p:cNvPr>
          <p:cNvSpPr txBox="1"/>
          <p:nvPr/>
        </p:nvSpPr>
        <p:spPr>
          <a:xfrm>
            <a:off x="6543597" y="5631528"/>
            <a:ext cx="451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D8F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一級河 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270FA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二級河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D8F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C010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三級河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p15"/>
          <p:cNvGrpSpPr/>
          <p:nvPr/>
        </p:nvGrpSpPr>
        <p:grpSpPr>
          <a:xfrm>
            <a:off x="1169250" y="1543250"/>
            <a:ext cx="3645900" cy="3645900"/>
            <a:chOff x="1169250" y="1543250"/>
            <a:chExt cx="3645900" cy="3645900"/>
          </a:xfrm>
        </p:grpSpPr>
        <p:sp>
          <p:nvSpPr>
            <p:cNvPr id="382" name="Google Shape;382;p15"/>
            <p:cNvSpPr txBox="1"/>
            <p:nvPr/>
          </p:nvSpPr>
          <p:spPr>
            <a:xfrm>
              <a:off x="1386463" y="2091330"/>
              <a:ext cx="2951400" cy="70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1169250" y="1543250"/>
              <a:ext cx="3645900" cy="3645900"/>
            </a:xfrm>
            <a:prstGeom prst="rect">
              <a:avLst/>
            </a:prstGeom>
            <a:solidFill>
              <a:srgbClr val="BFC7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84" name="Google Shape;384;p15"/>
            <p:cNvSpPr/>
            <p:nvPr/>
          </p:nvSpPr>
          <p:spPr>
            <a:xfrm>
              <a:off x="1413150" y="1787150"/>
              <a:ext cx="3158100" cy="3158100"/>
            </a:xfrm>
            <a:prstGeom prst="rect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pic>
          <p:nvPicPr>
            <p:cNvPr id="385" name="Google Shape;385;p1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83676" y="2069125"/>
              <a:ext cx="2769450" cy="27465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" name="Google Shape;379;p15">
            <a:extLst>
              <a:ext uri="{FF2B5EF4-FFF2-40B4-BE49-F238E27FC236}">
                <a16:creationId xmlns:a16="http://schemas.microsoft.com/office/drawing/2014/main" id="{C2051D8B-0B55-4D58-AB9C-F400C95F7C3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52533" y="1539465"/>
            <a:ext cx="114300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380;p15">
            <a:extLst>
              <a:ext uri="{FF2B5EF4-FFF2-40B4-BE49-F238E27FC236}">
                <a16:creationId xmlns:a16="http://schemas.microsoft.com/office/drawing/2014/main" id="{9D847B18-1B9B-4640-A8AD-572C2925804F}"/>
              </a:ext>
            </a:extLst>
          </p:cNvPr>
          <p:cNvSpPr txBox="1"/>
          <p:nvPr/>
        </p:nvSpPr>
        <p:spPr>
          <a:xfrm>
            <a:off x="7665300" y="2177130"/>
            <a:ext cx="4526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zh-TW" sz="2800" b="1" i="0" u="none" strike="noStrike" cap="none" dirty="0">
                <a:solidFill>
                  <a:srgbClr val="37474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進入BigGIS平台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157CB4C-3414-4B4B-A004-1FDDE5AFA83C}"/>
              </a:ext>
            </a:extLst>
          </p:cNvPr>
          <p:cNvSpPr txBox="1"/>
          <p:nvPr/>
        </p:nvSpPr>
        <p:spPr>
          <a:xfrm>
            <a:off x="6435969" y="2792730"/>
            <a:ext cx="57560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ts val="990"/>
            </a:pPr>
            <a:r>
              <a:rPr lang="zh-TW" altLang="en-US" sz="5400" b="1" kern="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找出廬山溫泉週邊</a:t>
            </a:r>
            <a:endParaRPr lang="en-US" altLang="zh-TW" sz="5400" b="1" kern="0" dirty="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algn="ctr">
              <a:buSzPts val="990"/>
            </a:pPr>
            <a:r>
              <a:rPr lang="zh-TW" altLang="en-US" sz="5400" b="1" kern="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一級河集水區</a:t>
            </a:r>
            <a:endParaRPr lang="zh-TW" altLang="en-US" sz="4000" b="1" kern="0" dirty="0">
              <a:solidFill>
                <a:srgbClr val="07376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5F92C38-B68E-4BB1-8A98-612ABA48732F}"/>
              </a:ext>
            </a:extLst>
          </p:cNvPr>
          <p:cNvSpPr txBox="1"/>
          <p:nvPr/>
        </p:nvSpPr>
        <p:spPr>
          <a:xfrm>
            <a:off x="6710285" y="4945250"/>
            <a:ext cx="497746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ts val="990"/>
            </a:pPr>
            <a:r>
              <a:rPr lang="en-US" altLang="zh-TW" sz="2800" b="1" kern="0" dirty="0">
                <a:solidFill>
                  <a:schemeClr val="tx1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</a:t>
            </a:r>
            <a:r>
              <a:rPr lang="zh-TW" altLang="en-US" sz="2800" b="1" kern="0" dirty="0">
                <a:solidFill>
                  <a:schemeClr val="tx1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尋找廬山溫泉周圍的一級河</a:t>
            </a:r>
            <a:endParaRPr lang="en-US" altLang="zh-TW" sz="2800" b="1" kern="0" dirty="0">
              <a:solidFill>
                <a:schemeClr val="tx1">
                  <a:lumMod val="50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>
              <a:buSzPts val="990"/>
            </a:pPr>
            <a:r>
              <a:rPr lang="en-US" altLang="zh-TW" sz="2800" b="1" kern="0" dirty="0">
                <a:solidFill>
                  <a:schemeClr val="tx1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 </a:t>
            </a:r>
            <a:r>
              <a:rPr lang="zh-TW" altLang="en-US" sz="2800" b="1" kern="0" dirty="0">
                <a:solidFill>
                  <a:schemeClr val="tx1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尋找一級河集水區</a:t>
            </a:r>
            <a:endParaRPr lang="en-US" altLang="zh-TW" sz="2800" b="1" kern="0" dirty="0">
              <a:solidFill>
                <a:schemeClr val="tx1">
                  <a:lumMod val="50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>
              <a:buSzPts val="990"/>
            </a:pPr>
            <a:r>
              <a:rPr lang="en-US" altLang="zh-TW" sz="2800" b="1" kern="0" dirty="0">
                <a:solidFill>
                  <a:schemeClr val="tx1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3.</a:t>
            </a:r>
            <a:r>
              <a:rPr lang="zh-TW" altLang="en-US" sz="2800" b="1" kern="0" dirty="0">
                <a:solidFill>
                  <a:schemeClr val="tx1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切換至</a:t>
            </a:r>
            <a:r>
              <a:rPr lang="en-US" altLang="zh-TW" sz="2800" b="1" kern="0" dirty="0">
                <a:solidFill>
                  <a:schemeClr val="tx1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3D</a:t>
            </a:r>
            <a:r>
              <a:rPr lang="zh-TW" altLang="en-US" sz="2800" b="1" kern="0" dirty="0">
                <a:solidFill>
                  <a:schemeClr val="tx1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地形</a:t>
            </a:r>
            <a:endParaRPr lang="en-US" altLang="zh-TW" sz="2800" b="1" kern="0" dirty="0">
              <a:solidFill>
                <a:schemeClr val="tx1">
                  <a:lumMod val="50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" name="Google Shape;777;ge5570fcaef_4_0">
            <a:extLst>
              <a:ext uri="{FF2B5EF4-FFF2-40B4-BE49-F238E27FC236}">
                <a16:creationId xmlns:a16="http://schemas.microsoft.com/office/drawing/2014/main" id="{5612E22B-AA7F-47F1-9E3D-2DA885137667}"/>
              </a:ext>
            </a:extLst>
          </p:cNvPr>
          <p:cNvSpPr txBox="1"/>
          <p:nvPr/>
        </p:nvSpPr>
        <p:spPr>
          <a:xfrm>
            <a:off x="1439776" y="4413487"/>
            <a:ext cx="9090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chemeClr val="accent6">
                    <a:lumMod val="1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實作</a:t>
            </a:r>
            <a:endParaRPr sz="2400" b="1" dirty="0">
              <a:solidFill>
                <a:schemeClr val="accent6">
                  <a:lumMod val="10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28703084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BA710096-01D5-4ADD-8912-E2AA8394F97B}"/>
              </a:ext>
            </a:extLst>
          </p:cNvPr>
          <p:cNvSpPr txBox="1"/>
          <p:nvPr/>
        </p:nvSpPr>
        <p:spPr>
          <a:xfrm>
            <a:off x="298938" y="338088"/>
            <a:ext cx="115941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6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目標範圍：廬山溫泉</a:t>
            </a:r>
            <a:r>
              <a:rPr lang="en-US" altLang="zh-TW" sz="36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lang="zh-TW" altLang="en-US" sz="36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梅花別館至蜜月屋大飯店的建物。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F9373E9-89A9-4686-BB3A-09331AF99C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26" r="28481" b="20840"/>
          <a:stretch/>
        </p:blipFill>
        <p:spPr>
          <a:xfrm>
            <a:off x="1950932" y="984419"/>
            <a:ext cx="7896451" cy="569906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DAE4217-853A-4083-AF0B-9BD49627B871}"/>
              </a:ext>
            </a:extLst>
          </p:cNvPr>
          <p:cNvSpPr/>
          <p:nvPr/>
        </p:nvSpPr>
        <p:spPr>
          <a:xfrm>
            <a:off x="7666318" y="4181187"/>
            <a:ext cx="1125990" cy="4259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23A528A-1EB5-44DE-A63A-934D0742ED02}"/>
              </a:ext>
            </a:extLst>
          </p:cNvPr>
          <p:cNvSpPr/>
          <p:nvPr/>
        </p:nvSpPr>
        <p:spPr>
          <a:xfrm>
            <a:off x="4343400" y="4800600"/>
            <a:ext cx="826477" cy="3868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71042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9"/>
          <p:cNvSpPr txBox="1">
            <a:spLocks noGrp="1"/>
          </p:cNvSpPr>
          <p:nvPr>
            <p:ph type="body" idx="1"/>
          </p:nvPr>
        </p:nvSpPr>
        <p:spPr>
          <a:xfrm>
            <a:off x="247132" y="2397732"/>
            <a:ext cx="3773911" cy="412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3909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740"/>
              <a:buChar char="●"/>
            </a:pPr>
            <a:r>
              <a:rPr lang="zh-TW" altLang="en-US" sz="24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開啟左側「地圖輔助工具」，切換至「繪圖與分享工具」。</a:t>
            </a:r>
            <a:endParaRPr lang="en-US" altLang="zh-TW" sz="2400" b="1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457200" lvl="0" indent="-33909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740"/>
              <a:buChar char="●"/>
            </a:pPr>
            <a:r>
              <a:rPr lang="zh-TW" altLang="en-US" sz="24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點選「線段」繪製，調整線段顏色及線寬。</a:t>
            </a:r>
            <a:endParaRPr lang="en-US" altLang="zh-TW" sz="2400" b="1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73" name="Google Shape;473;p19"/>
          <p:cNvSpPr txBox="1">
            <a:spLocks noGrp="1"/>
          </p:cNvSpPr>
          <p:nvPr>
            <p:ph type="title"/>
          </p:nvPr>
        </p:nvSpPr>
        <p:spPr>
          <a:xfrm>
            <a:off x="247133" y="1248508"/>
            <a:ext cx="3577500" cy="1047559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尋找廬山溫泉</a:t>
            </a:r>
            <a:br>
              <a:rPr lang="en-US" altLang="zh-TW" dirty="0"/>
            </a:br>
            <a:r>
              <a:rPr lang="zh-TW" altLang="en-US" dirty="0"/>
              <a:t>周圍的谷線</a:t>
            </a:r>
            <a:endParaRPr lang="zh-TW" altLang="en-US" sz="1800" dirty="0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80B13C06-7A2E-4562-BD5A-3A6C13DBED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24"/>
          <a:stretch/>
        </p:blipFill>
        <p:spPr>
          <a:xfrm>
            <a:off x="4021044" y="1537109"/>
            <a:ext cx="8170956" cy="4600511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5A775367-A78E-45FC-86D7-E4248AD5A968}"/>
              </a:ext>
            </a:extLst>
          </p:cNvPr>
          <p:cNvSpPr/>
          <p:nvPr/>
        </p:nvSpPr>
        <p:spPr>
          <a:xfrm>
            <a:off x="5086843" y="2614713"/>
            <a:ext cx="417142" cy="3683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F8475700-2AC6-4862-9C68-92EB264DA689}"/>
              </a:ext>
            </a:extLst>
          </p:cNvPr>
          <p:cNvSpPr/>
          <p:nvPr/>
        </p:nvSpPr>
        <p:spPr>
          <a:xfrm>
            <a:off x="4160864" y="4436717"/>
            <a:ext cx="1935136" cy="5221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460902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9"/>
          <p:cNvSpPr txBox="1">
            <a:spLocks noGrp="1"/>
          </p:cNvSpPr>
          <p:nvPr>
            <p:ph type="body" idx="1"/>
          </p:nvPr>
        </p:nvSpPr>
        <p:spPr>
          <a:xfrm>
            <a:off x="247132" y="1932658"/>
            <a:ext cx="3773911" cy="4591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811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740"/>
              <a:buNone/>
            </a:pPr>
            <a:r>
              <a:rPr lang="zh-TW" altLang="en-US" sz="24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方法</a:t>
            </a:r>
            <a:endParaRPr lang="en-US" altLang="zh-TW" sz="2400" b="1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18110" indent="0">
              <a:spcBef>
                <a:spcPts val="1000"/>
              </a:spcBef>
              <a:buSzPts val="1740"/>
              <a:buNone/>
            </a:pPr>
            <a:r>
              <a:rPr lang="en-US" altLang="zh-TW" sz="24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Step1.</a:t>
            </a:r>
            <a:r>
              <a:rPr lang="zh-TW" altLang="en-US" sz="24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endParaRPr lang="en-US" altLang="zh-TW" sz="2400" b="1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18110" indent="0">
              <a:spcBef>
                <a:spcPts val="1000"/>
              </a:spcBef>
              <a:buSzPts val="1740"/>
              <a:buNone/>
            </a:pPr>
            <a:r>
              <a:rPr lang="zh-TW" altLang="en-US" sz="24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沿著建物所在地區，向兩旁延伸至等高線明顯彎曲且指向低處</a:t>
            </a:r>
            <a:r>
              <a:rPr lang="en-US" altLang="zh-TW" sz="24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4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稜線</a:t>
            </a:r>
            <a:r>
              <a:rPr lang="en-US" altLang="zh-TW" sz="24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24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。將該範圍內的坡，作為坡向指向廬山溫泉周邊的邊坡。</a:t>
            </a:r>
            <a:endParaRPr lang="en-US" altLang="zh-TW" sz="2400" b="1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18110" indent="0">
              <a:spcBef>
                <a:spcPts val="1000"/>
              </a:spcBef>
              <a:buSzPts val="1740"/>
              <a:buNone/>
            </a:pPr>
            <a:r>
              <a:rPr lang="zh-TW" altLang="en-US" sz="24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結果：可辨識出紫色區域內的三個邊坡。</a:t>
            </a:r>
            <a:endParaRPr lang="en-US" altLang="zh-TW" sz="2400" b="1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18110" indent="0">
              <a:spcBef>
                <a:spcPts val="1000"/>
              </a:spcBef>
              <a:buSzPts val="1740"/>
              <a:buNone/>
            </a:pPr>
            <a:endParaRPr lang="en-US" altLang="zh-TW" sz="1400" b="1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461010" indent="-342900">
              <a:spcBef>
                <a:spcPts val="1000"/>
              </a:spcBef>
              <a:buSzPts val="1740"/>
            </a:pPr>
            <a:endParaRPr lang="en-US" altLang="zh-TW" sz="2400" b="1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73" name="Google Shape;473;p19"/>
          <p:cNvSpPr txBox="1">
            <a:spLocks noGrp="1"/>
          </p:cNvSpPr>
          <p:nvPr>
            <p:ph type="title"/>
          </p:nvPr>
        </p:nvSpPr>
        <p:spPr>
          <a:xfrm>
            <a:off x="247132" y="885098"/>
            <a:ext cx="3577500" cy="1047559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尋找廬山溫泉</a:t>
            </a:r>
            <a:br>
              <a:rPr lang="en-US" altLang="zh-TW" dirty="0"/>
            </a:br>
            <a:r>
              <a:rPr lang="zh-TW" altLang="en-US" dirty="0"/>
              <a:t>周圍的谷線</a:t>
            </a:r>
            <a:endParaRPr lang="zh-TW" altLang="en-US" sz="1800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45AFC63-DEC7-4A28-941C-1738A6774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3908" y="1408878"/>
            <a:ext cx="7294409" cy="4495811"/>
          </a:xfrm>
          <a:prstGeom prst="rect">
            <a:avLst/>
          </a:prstGeom>
        </p:spPr>
      </p:pic>
      <p:sp>
        <p:nvSpPr>
          <p:cNvPr id="5" name="手繪多邊形: 圖案 4">
            <a:extLst>
              <a:ext uri="{FF2B5EF4-FFF2-40B4-BE49-F238E27FC236}">
                <a16:creationId xmlns:a16="http://schemas.microsoft.com/office/drawing/2014/main" id="{9FD6B6EB-5965-42CF-9A01-2A7420F22335}"/>
              </a:ext>
            </a:extLst>
          </p:cNvPr>
          <p:cNvSpPr/>
          <p:nvPr/>
        </p:nvSpPr>
        <p:spPr>
          <a:xfrm>
            <a:off x="6235430" y="2500009"/>
            <a:ext cx="3482502" cy="1274323"/>
          </a:xfrm>
          <a:custGeom>
            <a:avLst/>
            <a:gdLst>
              <a:gd name="connsiteX0" fmla="*/ 107004 w 3482502"/>
              <a:gd name="connsiteY0" fmla="*/ 1225685 h 1274323"/>
              <a:gd name="connsiteX1" fmla="*/ 243191 w 3482502"/>
              <a:gd name="connsiteY1" fmla="*/ 1274323 h 1274323"/>
              <a:gd name="connsiteX2" fmla="*/ 466927 w 3482502"/>
              <a:gd name="connsiteY2" fmla="*/ 1225685 h 1274323"/>
              <a:gd name="connsiteX3" fmla="*/ 710119 w 3482502"/>
              <a:gd name="connsiteY3" fmla="*/ 1177046 h 1274323"/>
              <a:gd name="connsiteX4" fmla="*/ 924127 w 3482502"/>
              <a:gd name="connsiteY4" fmla="*/ 1118680 h 1274323"/>
              <a:gd name="connsiteX5" fmla="*/ 1332689 w 3482502"/>
              <a:gd name="connsiteY5" fmla="*/ 1079770 h 1274323"/>
              <a:gd name="connsiteX6" fmla="*/ 1546698 w 3482502"/>
              <a:gd name="connsiteY6" fmla="*/ 1060314 h 1274323"/>
              <a:gd name="connsiteX7" fmla="*/ 1682885 w 3482502"/>
              <a:gd name="connsiteY7" fmla="*/ 933855 h 1274323"/>
              <a:gd name="connsiteX8" fmla="*/ 1906621 w 3482502"/>
              <a:gd name="connsiteY8" fmla="*/ 778212 h 1274323"/>
              <a:gd name="connsiteX9" fmla="*/ 2062264 w 3482502"/>
              <a:gd name="connsiteY9" fmla="*/ 593387 h 1274323"/>
              <a:gd name="connsiteX10" fmla="*/ 2208179 w 3482502"/>
              <a:gd name="connsiteY10" fmla="*/ 428017 h 1274323"/>
              <a:gd name="connsiteX11" fmla="*/ 2422187 w 3482502"/>
              <a:gd name="connsiteY11" fmla="*/ 350195 h 1274323"/>
              <a:gd name="connsiteX12" fmla="*/ 2743200 w 3482502"/>
              <a:gd name="connsiteY12" fmla="*/ 321012 h 1274323"/>
              <a:gd name="connsiteX13" fmla="*/ 2996119 w 3482502"/>
              <a:gd name="connsiteY13" fmla="*/ 340468 h 1274323"/>
              <a:gd name="connsiteX14" fmla="*/ 3278221 w 3482502"/>
              <a:gd name="connsiteY14" fmla="*/ 330740 h 1274323"/>
              <a:gd name="connsiteX15" fmla="*/ 3414408 w 3482502"/>
              <a:gd name="connsiteY15" fmla="*/ 291829 h 1274323"/>
              <a:gd name="connsiteX16" fmla="*/ 3482502 w 3482502"/>
              <a:gd name="connsiteY16" fmla="*/ 165370 h 1274323"/>
              <a:gd name="connsiteX17" fmla="*/ 3287949 w 3482502"/>
              <a:gd name="connsiteY17" fmla="*/ 58365 h 1274323"/>
              <a:gd name="connsiteX18" fmla="*/ 3035030 w 3482502"/>
              <a:gd name="connsiteY18" fmla="*/ 0 h 1274323"/>
              <a:gd name="connsiteX19" fmla="*/ 2665379 w 3482502"/>
              <a:gd name="connsiteY19" fmla="*/ 0 h 1274323"/>
              <a:gd name="connsiteX20" fmla="*/ 2480553 w 3482502"/>
              <a:gd name="connsiteY20" fmla="*/ 9727 h 1274323"/>
              <a:gd name="connsiteX21" fmla="*/ 2178996 w 3482502"/>
              <a:gd name="connsiteY21" fmla="*/ 29182 h 1274323"/>
              <a:gd name="connsiteX22" fmla="*/ 1984442 w 3482502"/>
              <a:gd name="connsiteY22" fmla="*/ 116731 h 1274323"/>
              <a:gd name="connsiteX23" fmla="*/ 1838527 w 3482502"/>
              <a:gd name="connsiteY23" fmla="*/ 233463 h 1274323"/>
              <a:gd name="connsiteX24" fmla="*/ 1741251 w 3482502"/>
              <a:gd name="connsiteY24" fmla="*/ 398834 h 1274323"/>
              <a:gd name="connsiteX25" fmla="*/ 1585608 w 3482502"/>
              <a:gd name="connsiteY25" fmla="*/ 544748 h 1274323"/>
              <a:gd name="connsiteX26" fmla="*/ 1468876 w 3482502"/>
              <a:gd name="connsiteY26" fmla="*/ 603114 h 1274323"/>
              <a:gd name="connsiteX27" fmla="*/ 1274323 w 3482502"/>
              <a:gd name="connsiteY27" fmla="*/ 680936 h 1274323"/>
              <a:gd name="connsiteX28" fmla="*/ 1011676 w 3482502"/>
              <a:gd name="connsiteY28" fmla="*/ 739302 h 1274323"/>
              <a:gd name="connsiteX29" fmla="*/ 758757 w 3482502"/>
              <a:gd name="connsiteY29" fmla="*/ 817123 h 1274323"/>
              <a:gd name="connsiteX30" fmla="*/ 408561 w 3482502"/>
              <a:gd name="connsiteY30" fmla="*/ 875489 h 1274323"/>
              <a:gd name="connsiteX31" fmla="*/ 204281 w 3482502"/>
              <a:gd name="connsiteY31" fmla="*/ 885217 h 1274323"/>
              <a:gd name="connsiteX32" fmla="*/ 87549 w 3482502"/>
              <a:gd name="connsiteY32" fmla="*/ 924127 h 1274323"/>
              <a:gd name="connsiteX33" fmla="*/ 0 w 3482502"/>
              <a:gd name="connsiteY33" fmla="*/ 1060314 h 1274323"/>
              <a:gd name="connsiteX34" fmla="*/ 107004 w 3482502"/>
              <a:gd name="connsiteY34" fmla="*/ 1225685 h 1274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482502" h="1274323">
                <a:moveTo>
                  <a:pt x="107004" y="1225685"/>
                </a:moveTo>
                <a:lnTo>
                  <a:pt x="243191" y="1274323"/>
                </a:lnTo>
                <a:lnTo>
                  <a:pt x="466927" y="1225685"/>
                </a:lnTo>
                <a:lnTo>
                  <a:pt x="710119" y="1177046"/>
                </a:lnTo>
                <a:lnTo>
                  <a:pt x="924127" y="1118680"/>
                </a:lnTo>
                <a:lnTo>
                  <a:pt x="1332689" y="1079770"/>
                </a:lnTo>
                <a:lnTo>
                  <a:pt x="1546698" y="1060314"/>
                </a:lnTo>
                <a:lnTo>
                  <a:pt x="1682885" y="933855"/>
                </a:lnTo>
                <a:lnTo>
                  <a:pt x="1906621" y="778212"/>
                </a:lnTo>
                <a:lnTo>
                  <a:pt x="2062264" y="593387"/>
                </a:lnTo>
                <a:lnTo>
                  <a:pt x="2208179" y="428017"/>
                </a:lnTo>
                <a:lnTo>
                  <a:pt x="2422187" y="350195"/>
                </a:lnTo>
                <a:lnTo>
                  <a:pt x="2743200" y="321012"/>
                </a:lnTo>
                <a:lnTo>
                  <a:pt x="2996119" y="340468"/>
                </a:lnTo>
                <a:lnTo>
                  <a:pt x="3278221" y="330740"/>
                </a:lnTo>
                <a:lnTo>
                  <a:pt x="3414408" y="291829"/>
                </a:lnTo>
                <a:lnTo>
                  <a:pt x="3482502" y="165370"/>
                </a:lnTo>
                <a:lnTo>
                  <a:pt x="3287949" y="58365"/>
                </a:lnTo>
                <a:lnTo>
                  <a:pt x="3035030" y="0"/>
                </a:lnTo>
                <a:lnTo>
                  <a:pt x="2665379" y="0"/>
                </a:lnTo>
                <a:lnTo>
                  <a:pt x="2480553" y="9727"/>
                </a:lnTo>
                <a:lnTo>
                  <a:pt x="2178996" y="29182"/>
                </a:lnTo>
                <a:lnTo>
                  <a:pt x="1984442" y="116731"/>
                </a:lnTo>
                <a:lnTo>
                  <a:pt x="1838527" y="233463"/>
                </a:lnTo>
                <a:lnTo>
                  <a:pt x="1741251" y="398834"/>
                </a:lnTo>
                <a:lnTo>
                  <a:pt x="1585608" y="544748"/>
                </a:lnTo>
                <a:lnTo>
                  <a:pt x="1468876" y="603114"/>
                </a:lnTo>
                <a:lnTo>
                  <a:pt x="1274323" y="680936"/>
                </a:lnTo>
                <a:lnTo>
                  <a:pt x="1011676" y="739302"/>
                </a:lnTo>
                <a:lnTo>
                  <a:pt x="758757" y="817123"/>
                </a:lnTo>
                <a:lnTo>
                  <a:pt x="408561" y="875489"/>
                </a:lnTo>
                <a:lnTo>
                  <a:pt x="204281" y="885217"/>
                </a:lnTo>
                <a:lnTo>
                  <a:pt x="87549" y="924127"/>
                </a:lnTo>
                <a:lnTo>
                  <a:pt x="0" y="1060314"/>
                </a:lnTo>
                <a:lnTo>
                  <a:pt x="107004" y="1225685"/>
                </a:lnTo>
                <a:close/>
              </a:path>
            </a:pathLst>
          </a:cu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手繪多邊形: 圖案 5">
            <a:extLst>
              <a:ext uri="{FF2B5EF4-FFF2-40B4-BE49-F238E27FC236}">
                <a16:creationId xmlns:a16="http://schemas.microsoft.com/office/drawing/2014/main" id="{077A0328-88C6-4DDC-920A-19F2F3737462}"/>
              </a:ext>
            </a:extLst>
          </p:cNvPr>
          <p:cNvSpPr/>
          <p:nvPr/>
        </p:nvSpPr>
        <p:spPr>
          <a:xfrm>
            <a:off x="5807413" y="3618689"/>
            <a:ext cx="2782110" cy="651754"/>
          </a:xfrm>
          <a:custGeom>
            <a:avLst/>
            <a:gdLst>
              <a:gd name="connsiteX0" fmla="*/ 165370 w 2782110"/>
              <a:gd name="connsiteY0" fmla="*/ 0 h 651754"/>
              <a:gd name="connsiteX1" fmla="*/ 428017 w 2782110"/>
              <a:gd name="connsiteY1" fmla="*/ 233464 h 651754"/>
              <a:gd name="connsiteX2" fmla="*/ 642025 w 2782110"/>
              <a:gd name="connsiteY2" fmla="*/ 301558 h 651754"/>
              <a:gd name="connsiteX3" fmla="*/ 953310 w 2782110"/>
              <a:gd name="connsiteY3" fmla="*/ 311285 h 651754"/>
              <a:gd name="connsiteX4" fmla="*/ 1352144 w 2782110"/>
              <a:gd name="connsiteY4" fmla="*/ 214009 h 651754"/>
              <a:gd name="connsiteX5" fmla="*/ 1536970 w 2782110"/>
              <a:gd name="connsiteY5" fmla="*/ 136188 h 651754"/>
              <a:gd name="connsiteX6" fmla="*/ 1945532 w 2782110"/>
              <a:gd name="connsiteY6" fmla="*/ 145915 h 651754"/>
              <a:gd name="connsiteX7" fmla="*/ 2266544 w 2782110"/>
              <a:gd name="connsiteY7" fmla="*/ 204281 h 651754"/>
              <a:gd name="connsiteX8" fmla="*/ 2538919 w 2782110"/>
              <a:gd name="connsiteY8" fmla="*/ 291830 h 651754"/>
              <a:gd name="connsiteX9" fmla="*/ 2723744 w 2782110"/>
              <a:gd name="connsiteY9" fmla="*/ 418290 h 651754"/>
              <a:gd name="connsiteX10" fmla="*/ 2782110 w 2782110"/>
              <a:gd name="connsiteY10" fmla="*/ 535022 h 651754"/>
              <a:gd name="connsiteX11" fmla="*/ 2704289 w 2782110"/>
              <a:gd name="connsiteY11" fmla="*/ 651754 h 651754"/>
              <a:gd name="connsiteX12" fmla="*/ 2373549 w 2782110"/>
              <a:gd name="connsiteY12" fmla="*/ 496111 h 651754"/>
              <a:gd name="connsiteX13" fmla="*/ 2081719 w 2782110"/>
              <a:gd name="connsiteY13" fmla="*/ 496111 h 651754"/>
              <a:gd name="connsiteX14" fmla="*/ 1819072 w 2782110"/>
              <a:gd name="connsiteY14" fmla="*/ 486383 h 651754"/>
              <a:gd name="connsiteX15" fmla="*/ 1449421 w 2782110"/>
              <a:gd name="connsiteY15" fmla="*/ 544749 h 651754"/>
              <a:gd name="connsiteX16" fmla="*/ 1060315 w 2782110"/>
              <a:gd name="connsiteY16" fmla="*/ 603115 h 651754"/>
              <a:gd name="connsiteX17" fmla="*/ 797668 w 2782110"/>
              <a:gd name="connsiteY17" fmla="*/ 642026 h 651754"/>
              <a:gd name="connsiteX18" fmla="*/ 700391 w 2782110"/>
              <a:gd name="connsiteY18" fmla="*/ 642026 h 651754"/>
              <a:gd name="connsiteX19" fmla="*/ 379378 w 2782110"/>
              <a:gd name="connsiteY19" fmla="*/ 573932 h 651754"/>
              <a:gd name="connsiteX20" fmla="*/ 204281 w 2782110"/>
              <a:gd name="connsiteY20" fmla="*/ 496111 h 651754"/>
              <a:gd name="connsiteX21" fmla="*/ 87549 w 2782110"/>
              <a:gd name="connsiteY21" fmla="*/ 311285 h 651754"/>
              <a:gd name="connsiteX22" fmla="*/ 0 w 2782110"/>
              <a:gd name="connsiteY22" fmla="*/ 223737 h 651754"/>
              <a:gd name="connsiteX23" fmla="*/ 68093 w 2782110"/>
              <a:gd name="connsiteY23" fmla="*/ 87549 h 651754"/>
              <a:gd name="connsiteX24" fmla="*/ 165370 w 2782110"/>
              <a:gd name="connsiteY24" fmla="*/ 0 h 65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782110" h="651754">
                <a:moveTo>
                  <a:pt x="165370" y="0"/>
                </a:moveTo>
                <a:lnTo>
                  <a:pt x="428017" y="233464"/>
                </a:lnTo>
                <a:lnTo>
                  <a:pt x="642025" y="301558"/>
                </a:lnTo>
                <a:lnTo>
                  <a:pt x="953310" y="311285"/>
                </a:lnTo>
                <a:lnTo>
                  <a:pt x="1352144" y="214009"/>
                </a:lnTo>
                <a:lnTo>
                  <a:pt x="1536970" y="136188"/>
                </a:lnTo>
                <a:lnTo>
                  <a:pt x="1945532" y="145915"/>
                </a:lnTo>
                <a:lnTo>
                  <a:pt x="2266544" y="204281"/>
                </a:lnTo>
                <a:lnTo>
                  <a:pt x="2538919" y="291830"/>
                </a:lnTo>
                <a:lnTo>
                  <a:pt x="2723744" y="418290"/>
                </a:lnTo>
                <a:lnTo>
                  <a:pt x="2782110" y="535022"/>
                </a:lnTo>
                <a:lnTo>
                  <a:pt x="2704289" y="651754"/>
                </a:lnTo>
                <a:lnTo>
                  <a:pt x="2373549" y="496111"/>
                </a:lnTo>
                <a:lnTo>
                  <a:pt x="2081719" y="496111"/>
                </a:lnTo>
                <a:lnTo>
                  <a:pt x="1819072" y="486383"/>
                </a:lnTo>
                <a:lnTo>
                  <a:pt x="1449421" y="544749"/>
                </a:lnTo>
                <a:lnTo>
                  <a:pt x="1060315" y="603115"/>
                </a:lnTo>
                <a:lnTo>
                  <a:pt x="797668" y="642026"/>
                </a:lnTo>
                <a:lnTo>
                  <a:pt x="700391" y="642026"/>
                </a:lnTo>
                <a:lnTo>
                  <a:pt x="379378" y="573932"/>
                </a:lnTo>
                <a:lnTo>
                  <a:pt x="204281" y="496111"/>
                </a:lnTo>
                <a:lnTo>
                  <a:pt x="87549" y="311285"/>
                </a:lnTo>
                <a:lnTo>
                  <a:pt x="0" y="223737"/>
                </a:lnTo>
                <a:lnTo>
                  <a:pt x="68093" y="87549"/>
                </a:lnTo>
                <a:lnTo>
                  <a:pt x="165370" y="0"/>
                </a:lnTo>
                <a:close/>
              </a:path>
            </a:pathLst>
          </a:cu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手繪多邊形: 圖案 6">
            <a:extLst>
              <a:ext uri="{FF2B5EF4-FFF2-40B4-BE49-F238E27FC236}">
                <a16:creationId xmlns:a16="http://schemas.microsoft.com/office/drawing/2014/main" id="{3A2BA3B6-E803-4480-B8B5-087D72B3F2AE}"/>
              </a:ext>
            </a:extLst>
          </p:cNvPr>
          <p:cNvSpPr/>
          <p:nvPr/>
        </p:nvSpPr>
        <p:spPr>
          <a:xfrm>
            <a:off x="8268511" y="1517515"/>
            <a:ext cx="2208178" cy="2237362"/>
          </a:xfrm>
          <a:custGeom>
            <a:avLst/>
            <a:gdLst>
              <a:gd name="connsiteX0" fmla="*/ 243191 w 2208178"/>
              <a:gd name="connsiteY0" fmla="*/ 1848255 h 2237362"/>
              <a:gd name="connsiteX1" fmla="*/ 369651 w 2208178"/>
              <a:gd name="connsiteY1" fmla="*/ 1634247 h 2237362"/>
              <a:gd name="connsiteX2" fmla="*/ 515566 w 2208178"/>
              <a:gd name="connsiteY2" fmla="*/ 1527242 h 2237362"/>
              <a:gd name="connsiteX3" fmla="*/ 817123 w 2208178"/>
              <a:gd name="connsiteY3" fmla="*/ 1517515 h 2237362"/>
              <a:gd name="connsiteX4" fmla="*/ 1050587 w 2208178"/>
              <a:gd name="connsiteY4" fmla="*/ 1517515 h 2237362"/>
              <a:gd name="connsiteX5" fmla="*/ 1429966 w 2208178"/>
              <a:gd name="connsiteY5" fmla="*/ 1449421 h 2237362"/>
              <a:gd name="connsiteX6" fmla="*/ 1605063 w 2208178"/>
              <a:gd name="connsiteY6" fmla="*/ 1313234 h 2237362"/>
              <a:gd name="connsiteX7" fmla="*/ 1731523 w 2208178"/>
              <a:gd name="connsiteY7" fmla="*/ 1167319 h 2237362"/>
              <a:gd name="connsiteX8" fmla="*/ 1624519 w 2208178"/>
              <a:gd name="connsiteY8" fmla="*/ 1050587 h 2237362"/>
              <a:gd name="connsiteX9" fmla="*/ 1361872 w 2208178"/>
              <a:gd name="connsiteY9" fmla="*/ 953311 h 2237362"/>
              <a:gd name="connsiteX10" fmla="*/ 982493 w 2208178"/>
              <a:gd name="connsiteY10" fmla="*/ 739302 h 2237362"/>
              <a:gd name="connsiteX11" fmla="*/ 856034 w 2208178"/>
              <a:gd name="connsiteY11" fmla="*/ 632298 h 2237362"/>
              <a:gd name="connsiteX12" fmla="*/ 836578 w 2208178"/>
              <a:gd name="connsiteY12" fmla="*/ 447472 h 2237362"/>
              <a:gd name="connsiteX13" fmla="*/ 778212 w 2208178"/>
              <a:gd name="connsiteY13" fmla="*/ 252919 h 2237362"/>
              <a:gd name="connsiteX14" fmla="*/ 953310 w 2208178"/>
              <a:gd name="connsiteY14" fmla="*/ 87549 h 2237362"/>
              <a:gd name="connsiteX15" fmla="*/ 1138136 w 2208178"/>
              <a:gd name="connsiteY15" fmla="*/ 0 h 2237362"/>
              <a:gd name="connsiteX16" fmla="*/ 1468876 w 2208178"/>
              <a:gd name="connsiteY16" fmla="*/ 9728 h 2237362"/>
              <a:gd name="connsiteX17" fmla="*/ 1498059 w 2208178"/>
              <a:gd name="connsiteY17" fmla="*/ 311285 h 2237362"/>
              <a:gd name="connsiteX18" fmla="*/ 1760706 w 2208178"/>
              <a:gd name="connsiteY18" fmla="*/ 603115 h 2237362"/>
              <a:gd name="connsiteX19" fmla="*/ 1955259 w 2208178"/>
              <a:gd name="connsiteY19" fmla="*/ 787940 h 2237362"/>
              <a:gd name="connsiteX20" fmla="*/ 2101174 w 2208178"/>
              <a:gd name="connsiteY20" fmla="*/ 1031132 h 2237362"/>
              <a:gd name="connsiteX21" fmla="*/ 2208178 w 2208178"/>
              <a:gd name="connsiteY21" fmla="*/ 1264596 h 2237362"/>
              <a:gd name="connsiteX22" fmla="*/ 2159540 w 2208178"/>
              <a:gd name="connsiteY22" fmla="*/ 1566153 h 2237362"/>
              <a:gd name="connsiteX23" fmla="*/ 2042808 w 2208178"/>
              <a:gd name="connsiteY23" fmla="*/ 1780162 h 2237362"/>
              <a:gd name="connsiteX24" fmla="*/ 1760706 w 2208178"/>
              <a:gd name="connsiteY24" fmla="*/ 1877438 h 2237362"/>
              <a:gd name="connsiteX25" fmla="*/ 1536970 w 2208178"/>
              <a:gd name="connsiteY25" fmla="*/ 1906621 h 2237362"/>
              <a:gd name="connsiteX26" fmla="*/ 1313234 w 2208178"/>
              <a:gd name="connsiteY26" fmla="*/ 1906621 h 2237362"/>
              <a:gd name="connsiteX27" fmla="*/ 963038 w 2208178"/>
              <a:gd name="connsiteY27" fmla="*/ 1916349 h 2237362"/>
              <a:gd name="connsiteX28" fmla="*/ 700391 w 2208178"/>
              <a:gd name="connsiteY28" fmla="*/ 2052536 h 2237362"/>
              <a:gd name="connsiteX29" fmla="*/ 437744 w 2208178"/>
              <a:gd name="connsiteY29" fmla="*/ 2071991 h 2237362"/>
              <a:gd name="connsiteX30" fmla="*/ 272374 w 2208178"/>
              <a:gd name="connsiteY30" fmla="*/ 2237362 h 2237362"/>
              <a:gd name="connsiteX31" fmla="*/ 0 w 2208178"/>
              <a:gd name="connsiteY31" fmla="*/ 2140085 h 2237362"/>
              <a:gd name="connsiteX32" fmla="*/ 243191 w 2208178"/>
              <a:gd name="connsiteY32" fmla="*/ 1848255 h 223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208178" h="2237362">
                <a:moveTo>
                  <a:pt x="243191" y="1848255"/>
                </a:moveTo>
                <a:lnTo>
                  <a:pt x="369651" y="1634247"/>
                </a:lnTo>
                <a:lnTo>
                  <a:pt x="515566" y="1527242"/>
                </a:lnTo>
                <a:lnTo>
                  <a:pt x="817123" y="1517515"/>
                </a:lnTo>
                <a:lnTo>
                  <a:pt x="1050587" y="1517515"/>
                </a:lnTo>
                <a:lnTo>
                  <a:pt x="1429966" y="1449421"/>
                </a:lnTo>
                <a:lnTo>
                  <a:pt x="1605063" y="1313234"/>
                </a:lnTo>
                <a:lnTo>
                  <a:pt x="1731523" y="1167319"/>
                </a:lnTo>
                <a:lnTo>
                  <a:pt x="1624519" y="1050587"/>
                </a:lnTo>
                <a:lnTo>
                  <a:pt x="1361872" y="953311"/>
                </a:lnTo>
                <a:lnTo>
                  <a:pt x="982493" y="739302"/>
                </a:lnTo>
                <a:lnTo>
                  <a:pt x="856034" y="632298"/>
                </a:lnTo>
                <a:lnTo>
                  <a:pt x="836578" y="447472"/>
                </a:lnTo>
                <a:lnTo>
                  <a:pt x="778212" y="252919"/>
                </a:lnTo>
                <a:lnTo>
                  <a:pt x="953310" y="87549"/>
                </a:lnTo>
                <a:lnTo>
                  <a:pt x="1138136" y="0"/>
                </a:lnTo>
                <a:lnTo>
                  <a:pt x="1468876" y="9728"/>
                </a:lnTo>
                <a:lnTo>
                  <a:pt x="1498059" y="311285"/>
                </a:lnTo>
                <a:lnTo>
                  <a:pt x="1760706" y="603115"/>
                </a:lnTo>
                <a:lnTo>
                  <a:pt x="1955259" y="787940"/>
                </a:lnTo>
                <a:lnTo>
                  <a:pt x="2101174" y="1031132"/>
                </a:lnTo>
                <a:lnTo>
                  <a:pt x="2208178" y="1264596"/>
                </a:lnTo>
                <a:lnTo>
                  <a:pt x="2159540" y="1566153"/>
                </a:lnTo>
                <a:lnTo>
                  <a:pt x="2042808" y="1780162"/>
                </a:lnTo>
                <a:lnTo>
                  <a:pt x="1760706" y="1877438"/>
                </a:lnTo>
                <a:lnTo>
                  <a:pt x="1536970" y="1906621"/>
                </a:lnTo>
                <a:lnTo>
                  <a:pt x="1313234" y="1906621"/>
                </a:lnTo>
                <a:lnTo>
                  <a:pt x="963038" y="1916349"/>
                </a:lnTo>
                <a:lnTo>
                  <a:pt x="700391" y="2052536"/>
                </a:lnTo>
                <a:lnTo>
                  <a:pt x="437744" y="2071991"/>
                </a:lnTo>
                <a:lnTo>
                  <a:pt x="272374" y="2237362"/>
                </a:lnTo>
                <a:lnTo>
                  <a:pt x="0" y="2140085"/>
                </a:lnTo>
                <a:lnTo>
                  <a:pt x="243191" y="1848255"/>
                </a:lnTo>
                <a:close/>
              </a:path>
            </a:pathLst>
          </a:cu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69152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210165C-BC62-4A93-A506-11BDDD3CB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203" y="1248508"/>
            <a:ext cx="7654305" cy="4821552"/>
          </a:xfrm>
          <a:prstGeom prst="rect">
            <a:avLst/>
          </a:prstGeom>
        </p:spPr>
      </p:pic>
      <p:sp>
        <p:nvSpPr>
          <p:cNvPr id="12" name="Google Shape;471;p19">
            <a:extLst>
              <a:ext uri="{FF2B5EF4-FFF2-40B4-BE49-F238E27FC236}">
                <a16:creationId xmlns:a16="http://schemas.microsoft.com/office/drawing/2014/main" id="{E6CC90E9-5DEE-466E-83B3-11E517EE7D67}"/>
              </a:ext>
            </a:extLst>
          </p:cNvPr>
          <p:cNvSpPr txBox="1">
            <a:spLocks/>
          </p:cNvSpPr>
          <p:nvPr/>
        </p:nvSpPr>
        <p:spPr>
          <a:xfrm>
            <a:off x="247132" y="1932658"/>
            <a:ext cx="3773911" cy="4591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●"/>
              <a:defRPr sz="21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rgbClr val="FFFFFF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8110" indent="0">
              <a:spcBef>
                <a:spcPts val="1000"/>
              </a:spcBef>
              <a:buSzPts val="1740"/>
              <a:buFont typeface="Arial"/>
              <a:buNone/>
            </a:pPr>
            <a:r>
              <a:rPr lang="zh-TW" altLang="en-US" sz="24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方法</a:t>
            </a:r>
            <a:endParaRPr lang="en-US" altLang="zh-TW" sz="2400" b="1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18110" indent="0">
              <a:spcBef>
                <a:spcPts val="1000"/>
              </a:spcBef>
              <a:buSzPts val="1740"/>
              <a:buFont typeface="Arial"/>
              <a:buNone/>
            </a:pPr>
            <a:r>
              <a:rPr lang="en-US" altLang="zh-TW" sz="24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Step2.</a:t>
            </a:r>
            <a:r>
              <a:rPr lang="zh-TW" altLang="en-US" sz="24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endParaRPr lang="en-US" altLang="zh-TW" sz="2400" b="1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18110" indent="0">
              <a:spcBef>
                <a:spcPts val="1000"/>
              </a:spcBef>
              <a:buSzPts val="1740"/>
              <a:buNone/>
            </a:pPr>
            <a:r>
              <a:rPr lang="zh-TW" altLang="en-US" sz="24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針對各個邊坡，由等高線彎曲且指向山頂處，找出谷線位置，作為當地的一級河。</a:t>
            </a:r>
            <a:endParaRPr lang="en-US" altLang="zh-TW" sz="1400" b="1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18110" indent="0">
              <a:spcBef>
                <a:spcPts val="1000"/>
              </a:spcBef>
              <a:buSzPts val="1740"/>
              <a:buFont typeface="Arial"/>
              <a:buNone/>
            </a:pPr>
            <a:r>
              <a:rPr lang="zh-TW" altLang="en-US" sz="24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結果：可辨識出藍色線段</a:t>
            </a:r>
            <a:endParaRPr lang="en-US" altLang="zh-TW" sz="2400" b="1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18110" indent="0">
              <a:spcBef>
                <a:spcPts val="1000"/>
              </a:spcBef>
              <a:buSzPts val="1740"/>
              <a:buFont typeface="Arial"/>
              <a:buNone/>
            </a:pPr>
            <a:r>
              <a:rPr lang="zh-TW" altLang="en-US" sz="24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內的三條谷線。</a:t>
            </a:r>
            <a:endParaRPr lang="en-US" altLang="zh-TW" sz="2400" b="1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18110" indent="0">
              <a:spcBef>
                <a:spcPts val="1000"/>
              </a:spcBef>
              <a:buSzPts val="1740"/>
              <a:buFont typeface="Arial"/>
              <a:buNone/>
            </a:pPr>
            <a:endParaRPr lang="en-US" altLang="zh-TW" sz="1400" b="1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461010" indent="-342900">
              <a:spcBef>
                <a:spcPts val="1000"/>
              </a:spcBef>
              <a:buSzPts val="1740"/>
            </a:pPr>
            <a:endParaRPr lang="en-US" altLang="zh-TW" sz="2400" b="1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6" name="Google Shape;473;p19">
            <a:extLst>
              <a:ext uri="{FF2B5EF4-FFF2-40B4-BE49-F238E27FC236}">
                <a16:creationId xmlns:a16="http://schemas.microsoft.com/office/drawing/2014/main" id="{2DB3A60A-4DC5-432C-9BAF-E9DAC501C1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7132" y="885098"/>
            <a:ext cx="3577500" cy="1047559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尋找廬山溫泉</a:t>
            </a:r>
            <a:br>
              <a:rPr lang="en-US" altLang="zh-TW" dirty="0"/>
            </a:br>
            <a:r>
              <a:rPr lang="zh-TW" altLang="en-US" dirty="0"/>
              <a:t>周圍的谷線</a:t>
            </a: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260439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70;geea18adb8c_0_228">
            <a:extLst>
              <a:ext uri="{FF2B5EF4-FFF2-40B4-BE49-F238E27FC236}">
                <a16:creationId xmlns:a16="http://schemas.microsoft.com/office/drawing/2014/main" id="{A1A9CDE3-92F0-422F-9B1F-41EBC910E1F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95553" y="2173825"/>
            <a:ext cx="2823846" cy="2805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71;geea18adb8c_0_228">
            <a:extLst>
              <a:ext uri="{FF2B5EF4-FFF2-40B4-BE49-F238E27FC236}">
                <a16:creationId xmlns:a16="http://schemas.microsoft.com/office/drawing/2014/main" id="{7C92AD97-FB9B-4B24-95D2-78039DAE6A6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81058" y="2229155"/>
            <a:ext cx="2823846" cy="2805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72;geea18adb8c_0_228">
            <a:extLst>
              <a:ext uri="{FF2B5EF4-FFF2-40B4-BE49-F238E27FC236}">
                <a16:creationId xmlns:a16="http://schemas.microsoft.com/office/drawing/2014/main" id="{2FB846D9-07FB-4B07-92D3-2D32002C2E2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76003" y="2173825"/>
            <a:ext cx="2823846" cy="28053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Google Shape;274;geea18adb8c_0_228">
            <a:extLst>
              <a:ext uri="{FF2B5EF4-FFF2-40B4-BE49-F238E27FC236}">
                <a16:creationId xmlns:a16="http://schemas.microsoft.com/office/drawing/2014/main" id="{37D2A5AF-82E2-4D5B-BCEA-585A049D3DA7}"/>
              </a:ext>
            </a:extLst>
          </p:cNvPr>
          <p:cNvCxnSpPr/>
          <p:nvPr/>
        </p:nvCxnSpPr>
        <p:spPr>
          <a:xfrm>
            <a:off x="7390850" y="3591763"/>
            <a:ext cx="483300" cy="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8" name="Google Shape;277;geea18adb8c_0_228">
            <a:extLst>
              <a:ext uri="{FF2B5EF4-FFF2-40B4-BE49-F238E27FC236}">
                <a16:creationId xmlns:a16="http://schemas.microsoft.com/office/drawing/2014/main" id="{71ED774B-F02B-4827-81FC-26741BEA7E22}"/>
              </a:ext>
            </a:extLst>
          </p:cNvPr>
          <p:cNvCxnSpPr/>
          <p:nvPr/>
        </p:nvCxnSpPr>
        <p:spPr>
          <a:xfrm>
            <a:off x="4278650" y="3591763"/>
            <a:ext cx="483300" cy="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4" name="Google Shape;284;geea18adb8c_0_228">
            <a:extLst>
              <a:ext uri="{FF2B5EF4-FFF2-40B4-BE49-F238E27FC236}">
                <a16:creationId xmlns:a16="http://schemas.microsoft.com/office/drawing/2014/main" id="{6E7E7381-5C20-4306-9713-B3AE3C68310B}"/>
              </a:ext>
            </a:extLst>
          </p:cNvPr>
          <p:cNvCxnSpPr/>
          <p:nvPr/>
        </p:nvCxnSpPr>
        <p:spPr>
          <a:xfrm rot="10800000">
            <a:off x="8368738" y="3624651"/>
            <a:ext cx="1682400" cy="2700"/>
          </a:xfrm>
          <a:prstGeom prst="straightConnector1">
            <a:avLst/>
          </a:prstGeom>
          <a:noFill/>
          <a:ln w="38100" cap="flat" cmpd="sng">
            <a:solidFill>
              <a:srgbClr val="61616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C27D36A2-7881-4DE0-AC67-D243E8288147}"/>
              </a:ext>
            </a:extLst>
          </p:cNvPr>
          <p:cNvSpPr txBox="1"/>
          <p:nvPr/>
        </p:nvSpPr>
        <p:spPr>
          <a:xfrm>
            <a:off x="4462922" y="689673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教學內容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60707EFD-CAD5-48AD-A5D8-70AB0154E96A}"/>
              </a:ext>
            </a:extLst>
          </p:cNvPr>
          <p:cNvSpPr txBox="1"/>
          <p:nvPr/>
        </p:nvSpPr>
        <p:spPr>
          <a:xfrm>
            <a:off x="4783173" y="3259062"/>
            <a:ext cx="26468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990"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7474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一級河</a:t>
            </a: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7474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集水區</a:t>
            </a:r>
            <a:endParaRPr kumimoji="0" lang="zh-TW" altLang="en-US" sz="2000" b="1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6DE72BB6-7B16-4A73-8497-C40667E485A4}"/>
              </a:ext>
            </a:extLst>
          </p:cNvPr>
          <p:cNvSpPr txBox="1"/>
          <p:nvPr/>
        </p:nvSpPr>
        <p:spPr>
          <a:xfrm>
            <a:off x="2318636" y="3259063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7474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集水區</a:t>
            </a:r>
            <a:endParaRPr kumimoji="0" lang="zh-TW" altLang="en-US" sz="3200" b="1" i="0" u="none" strike="noStrike" kern="0" cap="none" spc="0" normalizeH="0" baseline="0" noProof="0" dirty="0">
              <a:ln>
                <a:noFill/>
              </a:ln>
              <a:solidFill>
                <a:srgbClr val="37474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  <a:sym typeface="Microsoft JhengHei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2CFCA019-199D-4FDD-B90A-428590F1D3F1}"/>
              </a:ext>
            </a:extLst>
          </p:cNvPr>
          <p:cNvSpPr txBox="1"/>
          <p:nvPr/>
        </p:nvSpPr>
        <p:spPr>
          <a:xfrm>
            <a:off x="8242308" y="2554613"/>
            <a:ext cx="193033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7474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議題應用</a:t>
            </a:r>
            <a:r>
              <a:rPr kumimoji="0" lang="en-US" altLang="zh-TW" sz="3200" b="1" i="0" u="none" strike="noStrike" kern="0" cap="none" spc="0" normalizeH="0" baseline="0" noProof="0" dirty="0">
                <a:ln>
                  <a:noFill/>
                </a:ln>
                <a:solidFill>
                  <a:srgbClr val="37474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7474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經營管理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42AE1306-BEFF-4FB0-B430-A6295217B386}"/>
              </a:ext>
            </a:extLst>
          </p:cNvPr>
          <p:cNvSpPr txBox="1"/>
          <p:nvPr/>
        </p:nvSpPr>
        <p:spPr>
          <a:xfrm>
            <a:off x="8473942" y="3843838"/>
            <a:ext cx="1467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37474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廬山溫泉的</a:t>
            </a:r>
            <a:endParaRPr kumimoji="0" lang="en-US" altLang="zh-TW" sz="2000" b="1" i="0" u="none" strike="noStrike" kern="0" cap="none" spc="0" normalizeH="0" baseline="0" noProof="0" dirty="0">
              <a:ln>
                <a:noFill/>
              </a:ln>
              <a:solidFill>
                <a:srgbClr val="37474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37474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坡地災害</a:t>
            </a:r>
            <a:endParaRPr kumimoji="0" lang="en-US" altLang="zh-TW" sz="2000" b="1" i="0" u="none" strike="noStrike" kern="0" cap="none" spc="0" normalizeH="0" baseline="0" noProof="0" dirty="0">
              <a:ln>
                <a:noFill/>
              </a:ln>
              <a:solidFill>
                <a:srgbClr val="37474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8593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A54D1F3-7FF9-4724-B100-4367002F8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919" y="919861"/>
            <a:ext cx="7147287" cy="5428034"/>
          </a:xfrm>
          <a:prstGeom prst="rect">
            <a:avLst/>
          </a:prstGeom>
        </p:spPr>
      </p:pic>
      <p:sp>
        <p:nvSpPr>
          <p:cNvPr id="473" name="Google Shape;473;p19"/>
          <p:cNvSpPr txBox="1">
            <a:spLocks noGrp="1"/>
          </p:cNvSpPr>
          <p:nvPr>
            <p:ph type="title"/>
          </p:nvPr>
        </p:nvSpPr>
        <p:spPr>
          <a:xfrm>
            <a:off x="247132" y="919861"/>
            <a:ext cx="3577500" cy="1047559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尋找一級河集水區</a:t>
            </a:r>
            <a:endParaRPr lang="zh-TW" altLang="en-US" sz="1800" dirty="0"/>
          </a:p>
        </p:txBody>
      </p:sp>
      <p:sp>
        <p:nvSpPr>
          <p:cNvPr id="10" name="Google Shape;471;p19">
            <a:extLst>
              <a:ext uri="{FF2B5EF4-FFF2-40B4-BE49-F238E27FC236}">
                <a16:creationId xmlns:a16="http://schemas.microsoft.com/office/drawing/2014/main" id="{184C5B2C-7564-43FA-8233-C899B56595A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7184" y="2320215"/>
            <a:ext cx="3877396" cy="2945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3909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740"/>
              <a:buChar char="●"/>
            </a:pPr>
            <a:r>
              <a:rPr lang="zh-TW" altLang="en-US" sz="24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開啟左側「地圖輔助工具」，切換至「繪圖與分享工具」。</a:t>
            </a:r>
            <a:endParaRPr lang="en-US" altLang="zh-TW" sz="2400" b="1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457200" lvl="0" indent="-33909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740"/>
              <a:buChar char="●"/>
            </a:pPr>
            <a:r>
              <a:rPr lang="zh-TW" altLang="en-US" sz="24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點選「多邊形」繪製，調整多邊形顏色及線寬。</a:t>
            </a:r>
            <a:endParaRPr lang="en-US" altLang="zh-TW" sz="2400" b="1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5580B72-C413-4131-896E-CAF30952EF76}"/>
              </a:ext>
            </a:extLst>
          </p:cNvPr>
          <p:cNvSpPr/>
          <p:nvPr/>
        </p:nvSpPr>
        <p:spPr>
          <a:xfrm>
            <a:off x="6193042" y="2119034"/>
            <a:ext cx="413828" cy="4023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02733A02-D73D-486D-B547-8C61A5141618}"/>
              </a:ext>
            </a:extLst>
          </p:cNvPr>
          <p:cNvSpPr/>
          <p:nvPr/>
        </p:nvSpPr>
        <p:spPr>
          <a:xfrm>
            <a:off x="4663210" y="4349168"/>
            <a:ext cx="3278352" cy="5340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930443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73;p19">
            <a:extLst>
              <a:ext uri="{FF2B5EF4-FFF2-40B4-BE49-F238E27FC236}">
                <a16:creationId xmlns:a16="http://schemas.microsoft.com/office/drawing/2014/main" id="{12015C94-9517-4E61-945A-AFCD8FEAF713}"/>
              </a:ext>
            </a:extLst>
          </p:cNvPr>
          <p:cNvSpPr txBox="1">
            <a:spLocks/>
          </p:cNvSpPr>
          <p:nvPr/>
        </p:nvSpPr>
        <p:spPr>
          <a:xfrm>
            <a:off x="403226" y="400911"/>
            <a:ext cx="3324473" cy="879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4800" kern="0" dirty="0">
                <a:solidFill>
                  <a:schemeClr val="bg1"/>
                </a:solidFill>
              </a:rPr>
              <a:t>預期成果</a:t>
            </a:r>
            <a:endParaRPr lang="zh-TW" altLang="en-US" kern="0" dirty="0">
              <a:solidFill>
                <a:schemeClr val="bg1"/>
              </a:solidFill>
            </a:endParaRPr>
          </a:p>
        </p:txBody>
      </p:sp>
      <p:sp>
        <p:nvSpPr>
          <p:cNvPr id="6" name="Google Shape;471;p19">
            <a:extLst>
              <a:ext uri="{FF2B5EF4-FFF2-40B4-BE49-F238E27FC236}">
                <a16:creationId xmlns:a16="http://schemas.microsoft.com/office/drawing/2014/main" id="{B6CB0699-4EDB-4932-963E-077A2A4BD3F5}"/>
              </a:ext>
            </a:extLst>
          </p:cNvPr>
          <p:cNvSpPr txBox="1">
            <a:spLocks/>
          </p:cNvSpPr>
          <p:nvPr/>
        </p:nvSpPr>
        <p:spPr>
          <a:xfrm>
            <a:off x="3324473" y="286611"/>
            <a:ext cx="8436215" cy="11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39090">
              <a:lnSpc>
                <a:spcPct val="115000"/>
              </a:lnSpc>
              <a:spcBef>
                <a:spcPts val="1000"/>
              </a:spcBef>
              <a:buSzPts val="1740"/>
              <a:buFont typeface="Arial"/>
              <a:buChar char="●"/>
            </a:pPr>
            <a:r>
              <a:rPr lang="zh-TW" altLang="en-US" sz="24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應找出三個集水區 </a:t>
            </a:r>
            <a:r>
              <a:rPr lang="en-US" altLang="zh-TW" sz="24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4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母安山、警光山莊後方、溫泉橋後方</a:t>
            </a:r>
            <a:r>
              <a:rPr lang="en-US" altLang="zh-TW" sz="24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24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，坡向指向廬山溫泉。</a:t>
            </a:r>
            <a:endParaRPr lang="zh-TW" altLang="en-US" sz="2400" kern="0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4E7A14CF-21C5-4399-A49F-41E0E27A3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337" y="1394441"/>
            <a:ext cx="8640897" cy="545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436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7F44F30-06CC-4383-A035-CCCE579A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668" y="358454"/>
            <a:ext cx="7812267" cy="5502438"/>
          </a:xfrm>
          <a:prstGeom prst="rect">
            <a:avLst/>
          </a:prstGeom>
        </p:spPr>
      </p:pic>
      <p:sp>
        <p:nvSpPr>
          <p:cNvPr id="471" name="Google Shape;471;p19"/>
          <p:cNvSpPr txBox="1">
            <a:spLocks noGrp="1"/>
          </p:cNvSpPr>
          <p:nvPr>
            <p:ph type="body" idx="1"/>
          </p:nvPr>
        </p:nvSpPr>
        <p:spPr>
          <a:xfrm>
            <a:off x="247132" y="2397732"/>
            <a:ext cx="3773911" cy="412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3909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740"/>
              <a:buChar char="●"/>
            </a:pPr>
            <a:r>
              <a:rPr lang="zh-TW" altLang="en-US" sz="24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開啟左側「</a:t>
            </a:r>
            <a:r>
              <a:rPr lang="en-US" altLang="zh-TW" sz="24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3D</a:t>
            </a:r>
            <a:r>
              <a:rPr lang="zh-TW" altLang="en-US" sz="24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地形」中，「</a:t>
            </a:r>
            <a:r>
              <a:rPr lang="en-US" altLang="zh-TW" sz="24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3D</a:t>
            </a:r>
            <a:r>
              <a:rPr lang="zh-TW" altLang="en-US" sz="24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地形選項」，並按下「</a:t>
            </a:r>
            <a:r>
              <a:rPr lang="en-US" altLang="zh-TW" sz="24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3D</a:t>
            </a:r>
            <a:r>
              <a:rPr lang="zh-TW" altLang="en-US" sz="24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查詢」按鍵。</a:t>
            </a:r>
            <a:endParaRPr lang="en-US" altLang="zh-TW" sz="2400" b="1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457200" lvl="0" indent="-33909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740"/>
              <a:buChar char="●"/>
            </a:pPr>
            <a:r>
              <a:rPr lang="zh-TW" altLang="en-US" sz="24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切換到新視窗後，開啟右側「輔助選單」，點選「關閉底座」選項，調整「高度倍率」。</a:t>
            </a:r>
            <a:endParaRPr lang="zh-TW" altLang="en-US" sz="2400" dirty="0"/>
          </a:p>
        </p:txBody>
      </p:sp>
      <p:sp>
        <p:nvSpPr>
          <p:cNvPr id="473" name="Google Shape;473;p19"/>
          <p:cNvSpPr txBox="1">
            <a:spLocks noGrp="1"/>
          </p:cNvSpPr>
          <p:nvPr>
            <p:ph type="title"/>
          </p:nvPr>
        </p:nvSpPr>
        <p:spPr>
          <a:xfrm>
            <a:off x="247133" y="1248508"/>
            <a:ext cx="3577500" cy="1047559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切換至</a:t>
            </a:r>
            <a:r>
              <a:rPr lang="en-US" altLang="zh-TW" dirty="0"/>
              <a:t>3D</a:t>
            </a:r>
            <a:r>
              <a:rPr lang="zh-TW" altLang="en-US" dirty="0"/>
              <a:t>地形</a:t>
            </a:r>
            <a:endParaRPr lang="zh-TW" altLang="en-US" sz="18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1AF4A3F-BDFB-48CF-9278-F61B91C1A298}"/>
              </a:ext>
            </a:extLst>
          </p:cNvPr>
          <p:cNvSpPr/>
          <p:nvPr/>
        </p:nvSpPr>
        <p:spPr>
          <a:xfrm>
            <a:off x="9771853" y="2510941"/>
            <a:ext cx="1732211" cy="5240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1" name="Google Shape;471;p19">
            <a:extLst>
              <a:ext uri="{FF2B5EF4-FFF2-40B4-BE49-F238E27FC236}">
                <a16:creationId xmlns:a16="http://schemas.microsoft.com/office/drawing/2014/main" id="{04761C8A-003D-4B1C-A133-3D874FA964BE}"/>
              </a:ext>
            </a:extLst>
          </p:cNvPr>
          <p:cNvSpPr txBox="1">
            <a:spLocks/>
          </p:cNvSpPr>
          <p:nvPr/>
        </p:nvSpPr>
        <p:spPr>
          <a:xfrm>
            <a:off x="4167554" y="6083234"/>
            <a:ext cx="8024446" cy="590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●"/>
              <a:defRPr sz="21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rgbClr val="FFFFFF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n-US" altLang="zh-TW" sz="2400" b="1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※</a:t>
            </a:r>
            <a:r>
              <a:rPr lang="zh-TW" altLang="en-US" sz="2400" b="1" dirty="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可嘗試切換不同高度倍率，調整至利於觀察的高度倍率</a:t>
            </a:r>
            <a:endParaRPr lang="zh-TW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906970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73;p19">
            <a:extLst>
              <a:ext uri="{FF2B5EF4-FFF2-40B4-BE49-F238E27FC236}">
                <a16:creationId xmlns:a16="http://schemas.microsoft.com/office/drawing/2014/main" id="{12015C94-9517-4E61-945A-AFCD8FEAF713}"/>
              </a:ext>
            </a:extLst>
          </p:cNvPr>
          <p:cNvSpPr txBox="1">
            <a:spLocks/>
          </p:cNvSpPr>
          <p:nvPr/>
        </p:nvSpPr>
        <p:spPr>
          <a:xfrm>
            <a:off x="403226" y="400911"/>
            <a:ext cx="3324473" cy="879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4800" kern="0" dirty="0">
                <a:solidFill>
                  <a:schemeClr val="bg1"/>
                </a:solidFill>
              </a:rPr>
              <a:t>觀察集水區</a:t>
            </a:r>
            <a:endParaRPr lang="zh-TW" altLang="en-US" kern="0" dirty="0">
              <a:solidFill>
                <a:schemeClr val="bg1"/>
              </a:solidFill>
            </a:endParaRPr>
          </a:p>
        </p:txBody>
      </p:sp>
      <p:sp>
        <p:nvSpPr>
          <p:cNvPr id="6" name="Google Shape;471;p19">
            <a:extLst>
              <a:ext uri="{FF2B5EF4-FFF2-40B4-BE49-F238E27FC236}">
                <a16:creationId xmlns:a16="http://schemas.microsoft.com/office/drawing/2014/main" id="{B6CB0699-4EDB-4932-963E-077A2A4BD3F5}"/>
              </a:ext>
            </a:extLst>
          </p:cNvPr>
          <p:cNvSpPr txBox="1">
            <a:spLocks/>
          </p:cNvSpPr>
          <p:nvPr/>
        </p:nvSpPr>
        <p:spPr>
          <a:xfrm>
            <a:off x="4175366" y="187243"/>
            <a:ext cx="6629400" cy="1306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8110">
              <a:lnSpc>
                <a:spcPct val="115000"/>
              </a:lnSpc>
              <a:spcBef>
                <a:spcPts val="1000"/>
              </a:spcBef>
              <a:buSzPts val="1740"/>
            </a:pPr>
            <a:r>
              <a:rPr lang="zh-TW" altLang="en-US" sz="24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請旋轉、並移動視角，</a:t>
            </a:r>
            <a:endParaRPr lang="en-US" altLang="zh-TW" sz="2400" b="1" kern="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18110">
              <a:lnSpc>
                <a:spcPct val="115000"/>
              </a:lnSpc>
              <a:spcBef>
                <a:spcPts val="1000"/>
              </a:spcBef>
              <a:buSzPts val="1740"/>
            </a:pPr>
            <a:r>
              <a:rPr lang="zh-TW" altLang="en-US" sz="24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觀察是否繪製的</a:t>
            </a:r>
            <a:r>
              <a:rPr lang="zh-TW" altLang="en-US" sz="2400" b="1" kern="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區域皆會指向廬山溫泉</a:t>
            </a:r>
            <a:r>
              <a:rPr lang="zh-TW" altLang="en-US" sz="2400" b="1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？</a:t>
            </a:r>
            <a:endParaRPr lang="zh-TW" altLang="en-US" sz="2400" kern="0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14332EB-CC6A-4EBC-8140-E82B6EA8D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870" y="1671278"/>
            <a:ext cx="10182259" cy="487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3498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f04f06fae8_0_14"/>
          <p:cNvSpPr txBox="1">
            <a:spLocks noGrp="1"/>
          </p:cNvSpPr>
          <p:nvPr>
            <p:ph type="title"/>
          </p:nvPr>
        </p:nvSpPr>
        <p:spPr>
          <a:xfrm>
            <a:off x="354000" y="1441867"/>
            <a:ext cx="5393700" cy="22803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5400" b="1" dirty="0"/>
              <a:t>課程小結</a:t>
            </a:r>
            <a:endParaRPr sz="5400" b="1" dirty="0"/>
          </a:p>
        </p:txBody>
      </p:sp>
      <p:sp>
        <p:nvSpPr>
          <p:cNvPr id="713" name="Google Shape;713;gf04f06fae8_0_14"/>
          <p:cNvSpPr txBox="1">
            <a:spLocks noGrp="1"/>
          </p:cNvSpPr>
          <p:nvPr>
            <p:ph type="body" idx="2"/>
          </p:nvPr>
        </p:nvSpPr>
        <p:spPr>
          <a:xfrm>
            <a:off x="6312877" y="485625"/>
            <a:ext cx="5879123" cy="5832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-US" altLang="zh-TW" sz="246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(1)</a:t>
            </a:r>
            <a:r>
              <a:rPr lang="zh-TW" altLang="en-US" sz="246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 集水區為一個完整的地形單元，可用於分析地形。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52"/>
              <a:buNone/>
            </a:pPr>
            <a:endParaRPr lang="en-US" altLang="zh-TW" sz="246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-US" altLang="zh-TW" sz="246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(2)</a:t>
            </a:r>
            <a:r>
              <a:rPr lang="zh-TW" altLang="en-US" sz="246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一級河集水區為集水區切割後的子集水區單元。使分析集水區中的坡面時，能對單一坡面進行調查。</a:t>
            </a:r>
            <a:endParaRPr lang="en-US" altLang="zh-TW" sz="246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52"/>
              <a:buNone/>
            </a:pPr>
            <a:endParaRPr lang="zh-TW" altLang="en-US" sz="246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en-US" altLang="zh-TW" sz="246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(3)</a:t>
            </a:r>
            <a:r>
              <a:rPr lang="zh-TW" altLang="en-US" sz="246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透過一級河集水區，調查其地形、水文、人為開發</a:t>
            </a:r>
            <a:r>
              <a:rPr lang="en-US" altLang="zh-TW" sz="246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…</a:t>
            </a:r>
            <a:r>
              <a:rPr lang="zh-TW" altLang="en-US" sz="246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等加速崩壞作用的因子，可用於坡地的經營管理。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e7db69e0ed_0_0"/>
          <p:cNvSpPr txBox="1">
            <a:spLocks noGrp="1"/>
          </p:cNvSpPr>
          <p:nvPr>
            <p:ph type="ctrTitle"/>
          </p:nvPr>
        </p:nvSpPr>
        <p:spPr>
          <a:xfrm>
            <a:off x="3072836" y="804853"/>
            <a:ext cx="6046327" cy="2827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r>
              <a:rPr lang="zh-TW" altLang="en-US" sz="6600" b="1" dirty="0">
                <a:solidFill>
                  <a:srgbClr val="3747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議題應用</a:t>
            </a:r>
            <a:r>
              <a:rPr lang="en-US" altLang="zh-TW" sz="6600" b="1" dirty="0">
                <a:solidFill>
                  <a:srgbClr val="3747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br>
              <a:rPr lang="en-US" altLang="zh-TW" sz="6600" b="1" dirty="0">
                <a:solidFill>
                  <a:srgbClr val="3747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600" b="1" dirty="0">
                <a:solidFill>
                  <a:srgbClr val="3747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經營管理現況</a:t>
            </a:r>
          </a:p>
        </p:txBody>
      </p:sp>
      <p:cxnSp>
        <p:nvCxnSpPr>
          <p:cNvPr id="340" name="Google Shape;340;ge7db69e0ed_0_0"/>
          <p:cNvCxnSpPr/>
          <p:nvPr/>
        </p:nvCxnSpPr>
        <p:spPr>
          <a:xfrm rot="10800000" flipH="1">
            <a:off x="4896000" y="3632075"/>
            <a:ext cx="2400000" cy="33000"/>
          </a:xfrm>
          <a:prstGeom prst="straightConnector1">
            <a:avLst/>
          </a:prstGeom>
          <a:noFill/>
          <a:ln w="38100" cap="flat" cmpd="sng">
            <a:solidFill>
              <a:srgbClr val="61616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文字方塊 3">
            <a:extLst>
              <a:ext uri="{FF2B5EF4-FFF2-40B4-BE49-F238E27FC236}">
                <a16:creationId xmlns:a16="http://schemas.microsoft.com/office/drawing/2014/main" id="{93515B56-EDB8-4DBE-9C25-813F1280F186}"/>
              </a:ext>
            </a:extLst>
          </p:cNvPr>
          <p:cNvSpPr txBox="1"/>
          <p:nvPr/>
        </p:nvSpPr>
        <p:spPr>
          <a:xfrm>
            <a:off x="4849504" y="4082464"/>
            <a:ext cx="24929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600" b="1" kern="0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廬山溫泉的</a:t>
            </a:r>
            <a:endParaRPr lang="en-US" altLang="zh-TW" sz="3600" b="1" kern="0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600" b="1" kern="0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坡地災害</a:t>
            </a:r>
            <a:endParaRPr lang="en-US" altLang="zh-TW" sz="3600" b="1" kern="0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033853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33"/>
          <p:cNvSpPr txBox="1">
            <a:spLocks noGrp="1"/>
          </p:cNvSpPr>
          <p:nvPr>
            <p:ph type="title"/>
          </p:nvPr>
        </p:nvSpPr>
        <p:spPr>
          <a:xfrm>
            <a:off x="686094" y="275632"/>
            <a:ext cx="9319552" cy="689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zh-TW" altLang="en-US" b="1" dirty="0">
                <a:latin typeface="Arial"/>
                <a:ea typeface="Arial"/>
                <a:cs typeface="Arial"/>
                <a:sym typeface="Arial"/>
              </a:rPr>
              <a:t>我們的島 穿梭島嶼</a:t>
            </a:r>
            <a:r>
              <a:rPr lang="en-US" altLang="zh-TW" b="1" dirty="0">
                <a:latin typeface="Arial"/>
                <a:ea typeface="Arial"/>
                <a:cs typeface="Arial"/>
                <a:sym typeface="Arial"/>
              </a:rPr>
              <a:t>20</a:t>
            </a:r>
            <a:r>
              <a:rPr lang="zh-TW" altLang="en-US" b="1" dirty="0">
                <a:latin typeface="Arial"/>
                <a:ea typeface="Arial"/>
                <a:cs typeface="Arial"/>
                <a:sym typeface="Arial"/>
              </a:rPr>
              <a:t>年</a:t>
            </a:r>
            <a:r>
              <a:rPr lang="en-US" altLang="zh-TW" b="1" dirty="0"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zh-TW" altLang="en-US" b="1" dirty="0">
                <a:latin typeface="Arial"/>
                <a:ea typeface="Arial"/>
                <a:cs typeface="Arial"/>
                <a:sym typeface="Arial"/>
              </a:rPr>
              <a:t>討山篇 繁華若夢</a:t>
            </a:r>
            <a:r>
              <a:rPr lang="en-US" altLang="zh-TW" b="1" dirty="0"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zh-TW" altLang="en-US" b="1" dirty="0">
                <a:latin typeface="Arial"/>
                <a:ea typeface="Arial"/>
                <a:cs typeface="Arial"/>
                <a:sym typeface="Arial"/>
              </a:rPr>
              <a:t>廬山再會</a:t>
            </a:r>
            <a:endParaRPr b="1" dirty="0"/>
          </a:p>
        </p:txBody>
      </p:sp>
      <p:sp>
        <p:nvSpPr>
          <p:cNvPr id="695" name="Google Shape;695;p33"/>
          <p:cNvSpPr txBox="1">
            <a:spLocks noGrp="1"/>
          </p:cNvSpPr>
          <p:nvPr>
            <p:ph type="sldNum" idx="12"/>
          </p:nvPr>
        </p:nvSpPr>
        <p:spPr>
          <a:xfrm>
            <a:off x="11058697" y="6019806"/>
            <a:ext cx="912000" cy="7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37474F"/>
              </a:buClr>
              <a:buSzPts val="2400"/>
              <a:buFont typeface="Trebuchet MS"/>
              <a:buNone/>
            </a:pPr>
            <a:fld id="{00000000-1234-1234-1234-123412341234}" type="slidenum">
              <a:rPr lang="en-US" altLang="zh-TW">
                <a:solidFill>
                  <a:srgbClr val="37474F"/>
                </a:solidFill>
              </a:rPr>
              <a:t>46</a:t>
            </a:fld>
            <a:endParaRPr>
              <a:solidFill>
                <a:srgbClr val="37474F"/>
              </a:solidFill>
            </a:endParaRPr>
          </a:p>
        </p:txBody>
      </p:sp>
      <p:pic>
        <p:nvPicPr>
          <p:cNvPr id="696" name="Google Shape;696;p33"/>
          <p:cNvPicPr preferRelativeResize="0"/>
          <p:nvPr/>
        </p:nvPicPr>
        <p:blipFill rotWithShape="1">
          <a:blip r:embed="rId3">
            <a:alphaModFix/>
          </a:blip>
          <a:srcRect b="14623"/>
          <a:stretch/>
        </p:blipFill>
        <p:spPr>
          <a:xfrm>
            <a:off x="1725222" y="936082"/>
            <a:ext cx="8850031" cy="582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圖片 6">
            <a:hlinkClick r:id="rId4"/>
            <a:extLst>
              <a:ext uri="{FF2B5EF4-FFF2-40B4-BE49-F238E27FC236}">
                <a16:creationId xmlns:a16="http://schemas.microsoft.com/office/drawing/2014/main" id="{2D6521B5-82F3-4F67-B2CF-7E8EF1D963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354" y="1101651"/>
            <a:ext cx="8571766" cy="4820267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ef1c1bce01_3_52"/>
          <p:cNvSpPr txBox="1">
            <a:spLocks noGrp="1"/>
          </p:cNvSpPr>
          <p:nvPr>
            <p:ph type="body" idx="2"/>
          </p:nvPr>
        </p:nvSpPr>
        <p:spPr>
          <a:xfrm>
            <a:off x="6330646" y="648744"/>
            <a:ext cx="5599500" cy="434420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 b="1" dirty="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想一想~</a:t>
            </a:r>
            <a:endParaRPr sz="3000" b="1" dirty="0">
              <a:solidFill>
                <a:srgbClr val="98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30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0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Q1: </a:t>
            </a:r>
            <a:r>
              <a:rPr lang="zh-TW" altLang="en-US" sz="30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影片中會影響廬山的地滑範圍，是用什麼方式劃設的？為何使用該作法？</a:t>
            </a:r>
            <a:endParaRPr lang="en-US" altLang="zh-TW" sz="30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30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0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Q2: </a:t>
            </a:r>
            <a:r>
              <a:rPr lang="zh-TW" altLang="en-US" sz="30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影片中說明該坡面發生地滑的原因為何？</a:t>
            </a:r>
            <a:endParaRPr lang="en-US" altLang="zh-TW" sz="30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30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0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Q3: </a:t>
            </a:r>
            <a:r>
              <a:rPr lang="zh-TW" altLang="en-US" sz="30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影片中說明如何治理該坡面？</a:t>
            </a:r>
          </a:p>
        </p:txBody>
      </p:sp>
      <p:sp>
        <p:nvSpPr>
          <p:cNvPr id="434" name="Google Shape;434;gef1c1bce01_3_52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47</a:t>
            </a:fld>
            <a:endParaRPr/>
          </a:p>
        </p:txBody>
      </p:sp>
      <p:grpSp>
        <p:nvGrpSpPr>
          <p:cNvPr id="435" name="Google Shape;435;gef1c1bce01_3_52"/>
          <p:cNvGrpSpPr/>
          <p:nvPr/>
        </p:nvGrpSpPr>
        <p:grpSpPr>
          <a:xfrm>
            <a:off x="1431775" y="1717525"/>
            <a:ext cx="3158100" cy="3158100"/>
            <a:chOff x="1431775" y="1717525"/>
            <a:chExt cx="3158100" cy="3158100"/>
          </a:xfrm>
        </p:grpSpPr>
        <p:sp>
          <p:nvSpPr>
            <p:cNvPr id="436" name="Google Shape;436;gef1c1bce01_3_52"/>
            <p:cNvSpPr/>
            <p:nvPr/>
          </p:nvSpPr>
          <p:spPr>
            <a:xfrm>
              <a:off x="1431775" y="1717525"/>
              <a:ext cx="3158100" cy="3158100"/>
            </a:xfrm>
            <a:prstGeom prst="rect">
              <a:avLst/>
            </a:prstGeom>
            <a:noFill/>
            <a:ln w="381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gef1c1bce01_3_52"/>
            <p:cNvSpPr txBox="1"/>
            <p:nvPr/>
          </p:nvSpPr>
          <p:spPr>
            <a:xfrm>
              <a:off x="1535075" y="2352025"/>
              <a:ext cx="2951400" cy="15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rm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38" name="Google Shape;438;gef1c1bce01_3_52"/>
            <p:cNvSpPr txBox="1"/>
            <p:nvPr/>
          </p:nvSpPr>
          <p:spPr>
            <a:xfrm>
              <a:off x="1535188" y="3991755"/>
              <a:ext cx="2951400" cy="70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rm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endParaRPr>
            </a:p>
          </p:txBody>
        </p:sp>
        <p:pic>
          <p:nvPicPr>
            <p:cNvPr id="439" name="Google Shape;439;gef1c1bce01_3_5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604625" y="1890425"/>
              <a:ext cx="2812300" cy="2812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0" name="Google Shape;440;gef1c1bce01_3_52"/>
            <p:cNvSpPr txBox="1"/>
            <p:nvPr/>
          </p:nvSpPr>
          <p:spPr>
            <a:xfrm>
              <a:off x="1584175" y="4292950"/>
              <a:ext cx="14565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500" b="1" i="1">
                  <a:solidFill>
                    <a:srgbClr val="98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Thinking</a:t>
              </a:r>
              <a:endParaRPr sz="1500" b="1" i="1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e92d4cefb6_1_52"/>
          <p:cNvSpPr txBox="1">
            <a:spLocks noGrp="1"/>
          </p:cNvSpPr>
          <p:nvPr>
            <p:ph type="sldNum" idx="12"/>
          </p:nvPr>
        </p:nvSpPr>
        <p:spPr>
          <a:xfrm>
            <a:off x="11320333" y="6241346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CACACA"/>
              </a:buClr>
              <a:buSzPts val="1300"/>
              <a:buFont typeface="Arial"/>
              <a:buNone/>
            </a:pPr>
            <a:fld id="{00000000-1234-1234-1234-123412341234}" type="slidenum">
              <a:rPr lang="en-US" altLang="zh-TW">
                <a:solidFill>
                  <a:srgbClr val="CACACA"/>
                </a:solidFill>
              </a:rPr>
              <a:t>48</a:t>
            </a:fld>
            <a:endParaRPr>
              <a:solidFill>
                <a:srgbClr val="CACACA"/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977722E-14C2-46BF-ADE4-D6DE7AAFA726}"/>
              </a:ext>
            </a:extLst>
          </p:cNvPr>
          <p:cNvSpPr txBox="1"/>
          <p:nvPr/>
        </p:nvSpPr>
        <p:spPr>
          <a:xfrm>
            <a:off x="468437" y="291219"/>
            <a:ext cx="81868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8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水土保持方法與治理區域判定</a:t>
            </a:r>
            <a:endParaRPr kumimoji="0" lang="zh-TW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96C8D02-A6E4-4069-9E33-35C6321238F6}"/>
              </a:ext>
            </a:extLst>
          </p:cNvPr>
          <p:cNvSpPr txBox="1"/>
          <p:nvPr/>
        </p:nvSpPr>
        <p:spPr>
          <a:xfrm>
            <a:off x="468437" y="1824208"/>
            <a:ext cx="11225332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0"/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閱讀「台灣水土保持工作之範圍」與「水土保持方法」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04800"/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兩段文章，整理下列重點：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04800"/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04800"/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(1)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坡地水土保持目的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04800"/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04800"/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(2)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坡地水土保持實施地點與適用方法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04800"/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04800"/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(3)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這些地點的共通處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p15"/>
          <p:cNvGrpSpPr/>
          <p:nvPr/>
        </p:nvGrpSpPr>
        <p:grpSpPr>
          <a:xfrm>
            <a:off x="1169250" y="1543250"/>
            <a:ext cx="3645900" cy="3645900"/>
            <a:chOff x="1169250" y="1543250"/>
            <a:chExt cx="3645900" cy="3645900"/>
          </a:xfrm>
        </p:grpSpPr>
        <p:sp>
          <p:nvSpPr>
            <p:cNvPr id="382" name="Google Shape;382;p15"/>
            <p:cNvSpPr txBox="1"/>
            <p:nvPr/>
          </p:nvSpPr>
          <p:spPr>
            <a:xfrm>
              <a:off x="1386463" y="2091330"/>
              <a:ext cx="2951400" cy="70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1169250" y="1543250"/>
              <a:ext cx="3645900" cy="3645900"/>
            </a:xfrm>
            <a:prstGeom prst="rect">
              <a:avLst/>
            </a:prstGeom>
            <a:solidFill>
              <a:srgbClr val="BFC7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84" name="Google Shape;384;p15"/>
            <p:cNvSpPr/>
            <p:nvPr/>
          </p:nvSpPr>
          <p:spPr>
            <a:xfrm>
              <a:off x="1413150" y="1787150"/>
              <a:ext cx="3158100" cy="3158100"/>
            </a:xfrm>
            <a:prstGeom prst="rect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pic>
          <p:nvPicPr>
            <p:cNvPr id="385" name="Google Shape;385;p1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83676" y="2069125"/>
              <a:ext cx="2769450" cy="27465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" name="Google Shape;379;p15">
            <a:extLst>
              <a:ext uri="{FF2B5EF4-FFF2-40B4-BE49-F238E27FC236}">
                <a16:creationId xmlns:a16="http://schemas.microsoft.com/office/drawing/2014/main" id="{C2051D8B-0B55-4D58-AB9C-F400C95F7C3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52533" y="1539465"/>
            <a:ext cx="114300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380;p15">
            <a:extLst>
              <a:ext uri="{FF2B5EF4-FFF2-40B4-BE49-F238E27FC236}">
                <a16:creationId xmlns:a16="http://schemas.microsoft.com/office/drawing/2014/main" id="{9D847B18-1B9B-4640-A8AD-572C2925804F}"/>
              </a:ext>
            </a:extLst>
          </p:cNvPr>
          <p:cNvSpPr txBox="1"/>
          <p:nvPr/>
        </p:nvSpPr>
        <p:spPr>
          <a:xfrm>
            <a:off x="7665300" y="2177130"/>
            <a:ext cx="4526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zh-TW" sz="2800" b="1" i="0" u="none" strike="noStrike" cap="none" dirty="0">
                <a:solidFill>
                  <a:srgbClr val="37474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進入BigGIS平台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157CB4C-3414-4B4B-A004-1FDDE5AFA83C}"/>
              </a:ext>
            </a:extLst>
          </p:cNvPr>
          <p:cNvSpPr txBox="1"/>
          <p:nvPr/>
        </p:nvSpPr>
        <p:spPr>
          <a:xfrm>
            <a:off x="6435969" y="2792730"/>
            <a:ext cx="57560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ts val="990"/>
            </a:pPr>
            <a:r>
              <a:rPr lang="zh-TW" altLang="en-US" sz="5400" b="1" kern="0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調查廬山溫泉北坡土地利用情況</a:t>
            </a:r>
            <a:endParaRPr lang="zh-TW" altLang="en-US" sz="4000" b="1" kern="0" dirty="0">
              <a:solidFill>
                <a:srgbClr val="07376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5F92C38-B68E-4BB1-8A98-612ABA48732F}"/>
              </a:ext>
            </a:extLst>
          </p:cNvPr>
          <p:cNvSpPr txBox="1"/>
          <p:nvPr/>
        </p:nvSpPr>
        <p:spPr>
          <a:xfrm>
            <a:off x="6710285" y="4945250"/>
            <a:ext cx="53175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ts val="990"/>
            </a:pPr>
            <a:r>
              <a:rPr lang="en-US" altLang="zh-TW" sz="2800" b="1" kern="0" dirty="0">
                <a:solidFill>
                  <a:schemeClr val="tx1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 </a:t>
            </a:r>
            <a:r>
              <a:rPr lang="zh-TW" altLang="en-US" sz="2800" b="1" kern="0" dirty="0">
                <a:solidFill>
                  <a:schemeClr val="tx1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切換底圖、調整集水區透明度</a:t>
            </a:r>
            <a:endParaRPr lang="en-US" altLang="zh-TW" sz="2800" b="1" kern="0" dirty="0">
              <a:solidFill>
                <a:schemeClr val="tx1">
                  <a:lumMod val="50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>
              <a:buSzPts val="990"/>
            </a:pPr>
            <a:r>
              <a:rPr lang="en-US" altLang="zh-TW" sz="2800" b="1" kern="0" dirty="0">
                <a:solidFill>
                  <a:schemeClr val="tx1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</a:t>
            </a:r>
            <a:r>
              <a:rPr lang="zh-TW" altLang="en-US" sz="2800" b="1" kern="0" dirty="0">
                <a:solidFill>
                  <a:schemeClr val="tx1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觀察航照圖</a:t>
            </a:r>
            <a:endParaRPr lang="en-US" altLang="zh-TW" sz="2800" b="1" kern="0" dirty="0">
              <a:solidFill>
                <a:schemeClr val="tx1">
                  <a:lumMod val="50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" name="Google Shape;777;ge5570fcaef_4_0">
            <a:extLst>
              <a:ext uri="{FF2B5EF4-FFF2-40B4-BE49-F238E27FC236}">
                <a16:creationId xmlns:a16="http://schemas.microsoft.com/office/drawing/2014/main" id="{0B2A6BBF-4E18-4BD8-8C11-E4AD8786CA2D}"/>
              </a:ext>
            </a:extLst>
          </p:cNvPr>
          <p:cNvSpPr txBox="1"/>
          <p:nvPr/>
        </p:nvSpPr>
        <p:spPr>
          <a:xfrm>
            <a:off x="1439776" y="4413487"/>
            <a:ext cx="9090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chemeClr val="accent6">
                    <a:lumMod val="1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實作</a:t>
            </a:r>
            <a:endParaRPr sz="2400" b="1" dirty="0">
              <a:solidFill>
                <a:schemeClr val="accent6">
                  <a:lumMod val="10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845750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e81c80877e_0_49"/>
          <p:cNvSpPr/>
          <p:nvPr/>
        </p:nvSpPr>
        <p:spPr>
          <a:xfrm>
            <a:off x="308025" y="2040750"/>
            <a:ext cx="2475000" cy="2483400"/>
          </a:xfrm>
          <a:prstGeom prst="rect">
            <a:avLst/>
          </a:prstGeom>
          <a:solidFill>
            <a:srgbClr val="BF9000"/>
          </a:solidFill>
          <a:ln w="9525" cap="flat" cmpd="sng">
            <a:solidFill>
              <a:srgbClr val="274E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92" name="Google Shape;292;ge81c80877e_0_49"/>
          <p:cNvSpPr txBox="1"/>
          <p:nvPr/>
        </p:nvSpPr>
        <p:spPr>
          <a:xfrm>
            <a:off x="69813" y="3822755"/>
            <a:ext cx="2951400" cy="7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核心</a:t>
            </a:r>
            <a:endParaRPr kumimoji="0" lang="en-US" altLang="zh-TW" sz="7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問題</a:t>
            </a:r>
            <a:endParaRPr kumimoji="0" sz="7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93" name="Google Shape;293;ge81c80877e_0_49"/>
          <p:cNvSpPr/>
          <p:nvPr/>
        </p:nvSpPr>
        <p:spPr>
          <a:xfrm>
            <a:off x="6240625" y="2040750"/>
            <a:ext cx="2475000" cy="2483400"/>
          </a:xfrm>
          <a:prstGeom prst="rect">
            <a:avLst/>
          </a:prstGeom>
          <a:solidFill>
            <a:srgbClr val="45818E"/>
          </a:solidFill>
          <a:ln w="9525" cap="flat" cmpd="sng">
            <a:solidFill>
              <a:srgbClr val="274E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94" name="Google Shape;294;ge81c80877e_0_49"/>
          <p:cNvSpPr txBox="1"/>
          <p:nvPr/>
        </p:nvSpPr>
        <p:spPr>
          <a:xfrm>
            <a:off x="6036663" y="3429000"/>
            <a:ext cx="2951400" cy="7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資料分析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實作演練</a:t>
            </a:r>
          </a:p>
        </p:txBody>
      </p:sp>
      <p:sp>
        <p:nvSpPr>
          <p:cNvPr id="295" name="Google Shape;295;ge81c80877e_0_49"/>
          <p:cNvSpPr/>
          <p:nvPr/>
        </p:nvSpPr>
        <p:spPr>
          <a:xfrm>
            <a:off x="9291200" y="2040750"/>
            <a:ext cx="2475000" cy="2483400"/>
          </a:xfrm>
          <a:prstGeom prst="rect">
            <a:avLst/>
          </a:prstGeom>
          <a:solidFill>
            <a:srgbClr val="3D85C6"/>
          </a:solidFill>
          <a:ln w="9525" cap="flat" cmpd="sng">
            <a:solidFill>
              <a:srgbClr val="274E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96" name="Google Shape;296;ge81c80877e_0_49"/>
          <p:cNvSpPr txBox="1"/>
          <p:nvPr/>
        </p:nvSpPr>
        <p:spPr>
          <a:xfrm>
            <a:off x="9052988" y="3822755"/>
            <a:ext cx="2951400" cy="7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7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議題</a:t>
            </a:r>
            <a:endParaRPr kumimoji="0" sz="7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7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應用</a:t>
            </a:r>
            <a:endParaRPr kumimoji="0" sz="7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97" name="Google Shape;297;ge81c80877e_0_49"/>
          <p:cNvSpPr/>
          <p:nvPr/>
        </p:nvSpPr>
        <p:spPr>
          <a:xfrm>
            <a:off x="3266275" y="2040750"/>
            <a:ext cx="2475000" cy="24834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rgbClr val="274E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98" name="Google Shape;298;ge81c80877e_0_49"/>
          <p:cNvSpPr txBox="1"/>
          <p:nvPr/>
        </p:nvSpPr>
        <p:spPr>
          <a:xfrm>
            <a:off x="3459275" y="2182950"/>
            <a:ext cx="210510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7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資料選取</a:t>
            </a:r>
            <a:endParaRPr kumimoji="0" sz="7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300" name="Google Shape;300;ge81c80877e_0_49"/>
          <p:cNvCxnSpPr>
            <a:stCxn id="291" idx="3"/>
            <a:endCxn id="297" idx="1"/>
          </p:cNvCxnSpPr>
          <p:nvPr/>
        </p:nvCxnSpPr>
        <p:spPr>
          <a:xfrm>
            <a:off x="2783025" y="3282450"/>
            <a:ext cx="4833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01" name="Google Shape;301;ge81c80877e_0_49"/>
          <p:cNvCxnSpPr>
            <a:stCxn id="297" idx="3"/>
            <a:endCxn id="293" idx="1"/>
          </p:cNvCxnSpPr>
          <p:nvPr/>
        </p:nvCxnSpPr>
        <p:spPr>
          <a:xfrm>
            <a:off x="5741275" y="3282450"/>
            <a:ext cx="4995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02" name="Google Shape;302;ge81c80877e_0_49"/>
          <p:cNvCxnSpPr>
            <a:stCxn id="293" idx="3"/>
            <a:endCxn id="295" idx="1"/>
          </p:cNvCxnSpPr>
          <p:nvPr/>
        </p:nvCxnSpPr>
        <p:spPr>
          <a:xfrm>
            <a:off x="8715625" y="3282450"/>
            <a:ext cx="5757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6DB39570-206C-4947-A9D9-9683B0FD5E2C}"/>
              </a:ext>
            </a:extLst>
          </p:cNvPr>
          <p:cNvSpPr txBox="1"/>
          <p:nvPr/>
        </p:nvSpPr>
        <p:spPr>
          <a:xfrm>
            <a:off x="468437" y="291219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教案架構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9"/>
          <p:cNvSpPr txBox="1">
            <a:spLocks noGrp="1"/>
          </p:cNvSpPr>
          <p:nvPr>
            <p:ph type="body" idx="1"/>
          </p:nvPr>
        </p:nvSpPr>
        <p:spPr>
          <a:xfrm>
            <a:off x="247132" y="2397732"/>
            <a:ext cx="3773911" cy="412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3909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740"/>
              <a:buChar char="●"/>
            </a:pPr>
            <a:r>
              <a:rPr lang="zh-TW" altLang="en-US" sz="24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點選右上方「切換底圖」，更換至「農行所航照圖</a:t>
            </a:r>
            <a:r>
              <a:rPr lang="en-US" altLang="zh-TW" sz="24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(WMS)</a:t>
            </a:r>
            <a:r>
              <a:rPr lang="zh-TW" altLang="en-US" sz="24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」。</a:t>
            </a:r>
            <a:endParaRPr lang="zh-TW" altLang="en-US" sz="2400" dirty="0"/>
          </a:p>
        </p:txBody>
      </p:sp>
      <p:sp>
        <p:nvSpPr>
          <p:cNvPr id="473" name="Google Shape;473;p19"/>
          <p:cNvSpPr txBox="1">
            <a:spLocks noGrp="1"/>
          </p:cNvSpPr>
          <p:nvPr>
            <p:ph type="title"/>
          </p:nvPr>
        </p:nvSpPr>
        <p:spPr>
          <a:xfrm>
            <a:off x="247133" y="1248508"/>
            <a:ext cx="3577500" cy="1047559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切換底圖、</a:t>
            </a:r>
            <a:br>
              <a:rPr lang="en-US" altLang="zh-TW" dirty="0"/>
            </a:br>
            <a:r>
              <a:rPr lang="zh-TW" altLang="en-US" dirty="0"/>
              <a:t>調整集水區透明度 </a:t>
            </a:r>
            <a:r>
              <a:rPr lang="en-US" altLang="zh-TW" sz="1800" dirty="0"/>
              <a:t>1</a:t>
            </a:r>
            <a:r>
              <a:rPr lang="zh-TW" altLang="zh-TW" sz="1800" dirty="0"/>
              <a:t>/</a:t>
            </a:r>
            <a:r>
              <a:rPr lang="en-US" altLang="zh-TW" sz="1800" dirty="0"/>
              <a:t>2</a:t>
            </a:r>
            <a:endParaRPr lang="zh-TW" altLang="en-US" sz="1800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17C22BB-73A1-4387-83A9-325531FE3C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000" t="217" b="19805"/>
          <a:stretch/>
        </p:blipFill>
        <p:spPr>
          <a:xfrm>
            <a:off x="4178347" y="1029338"/>
            <a:ext cx="7931656" cy="524837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C948C9C0-56F9-422C-A7D8-EB782CC3FB67}"/>
              </a:ext>
            </a:extLst>
          </p:cNvPr>
          <p:cNvSpPr/>
          <p:nvPr/>
        </p:nvSpPr>
        <p:spPr>
          <a:xfrm>
            <a:off x="10426937" y="2285887"/>
            <a:ext cx="1319586" cy="2638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363651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9"/>
          <p:cNvSpPr txBox="1">
            <a:spLocks noGrp="1"/>
          </p:cNvSpPr>
          <p:nvPr>
            <p:ph type="body" idx="1"/>
          </p:nvPr>
        </p:nvSpPr>
        <p:spPr>
          <a:xfrm>
            <a:off x="247132" y="2397732"/>
            <a:ext cx="3773911" cy="412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3909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740"/>
              <a:buChar char="●"/>
            </a:pPr>
            <a:r>
              <a:rPr lang="zh-TW" altLang="en-US" sz="24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開啟左側「地圖輔助工具」，切換至「編輯工具」。</a:t>
            </a:r>
            <a:endParaRPr lang="en-US" altLang="zh-TW" sz="2400" b="1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457200" lvl="0" indent="-33909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740"/>
              <a:buChar char="●"/>
            </a:pPr>
            <a:r>
              <a:rPr lang="zh-TW" altLang="en-US" sz="24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對廬山溫泉北坡集水區進行編輯，調整其透明度至</a:t>
            </a:r>
            <a:r>
              <a:rPr lang="en-US" altLang="zh-TW" sz="24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80</a:t>
            </a:r>
            <a:r>
              <a:rPr lang="zh-TW" altLang="en-US" sz="24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zh-TW" altLang="en-US" sz="2400" dirty="0"/>
          </a:p>
        </p:txBody>
      </p:sp>
      <p:sp>
        <p:nvSpPr>
          <p:cNvPr id="473" name="Google Shape;473;p19"/>
          <p:cNvSpPr txBox="1">
            <a:spLocks noGrp="1"/>
          </p:cNvSpPr>
          <p:nvPr>
            <p:ph type="title"/>
          </p:nvPr>
        </p:nvSpPr>
        <p:spPr>
          <a:xfrm>
            <a:off x="247133" y="1248508"/>
            <a:ext cx="3577500" cy="1047559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切換底圖、</a:t>
            </a:r>
            <a:br>
              <a:rPr lang="en-US" altLang="zh-TW" dirty="0"/>
            </a:br>
            <a:r>
              <a:rPr lang="zh-TW" altLang="en-US" dirty="0"/>
              <a:t>調整集水區透明度 </a:t>
            </a:r>
            <a:r>
              <a:rPr lang="en-US" altLang="zh-TW" sz="1800" dirty="0"/>
              <a:t>2</a:t>
            </a:r>
            <a:r>
              <a:rPr lang="zh-TW" altLang="zh-TW" sz="1800" dirty="0"/>
              <a:t>/</a:t>
            </a:r>
            <a:r>
              <a:rPr lang="en-US" altLang="zh-TW" sz="1800" dirty="0"/>
              <a:t>2</a:t>
            </a:r>
            <a:endParaRPr lang="zh-TW" altLang="en-US" sz="180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4BBCDFF-18B6-42C0-A73C-C0DE0A792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7653" y="1451510"/>
            <a:ext cx="8106611" cy="4157982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E0A13A95-C823-4310-9737-C584D906C783}"/>
              </a:ext>
            </a:extLst>
          </p:cNvPr>
          <p:cNvSpPr/>
          <p:nvPr/>
        </p:nvSpPr>
        <p:spPr>
          <a:xfrm>
            <a:off x="5604183" y="3953910"/>
            <a:ext cx="255304" cy="3205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9321721-9B5D-49CC-A420-8A4F93E5C1FB}"/>
              </a:ext>
            </a:extLst>
          </p:cNvPr>
          <p:cNvSpPr/>
          <p:nvPr/>
        </p:nvSpPr>
        <p:spPr>
          <a:xfrm>
            <a:off x="10514344" y="3325993"/>
            <a:ext cx="1293858" cy="4090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81D7F53-23B5-42A9-AF83-19C2F8076BB8}"/>
              </a:ext>
            </a:extLst>
          </p:cNvPr>
          <p:cNvSpPr txBox="1"/>
          <p:nvPr/>
        </p:nvSpPr>
        <p:spPr>
          <a:xfrm>
            <a:off x="4887785" y="5895162"/>
            <a:ext cx="69854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800" b="1" kern="0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※</a:t>
            </a:r>
            <a:r>
              <a:rPr lang="zh-TW" altLang="en-US" sz="2800" b="1" kern="0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調整透明度至航照圖的內容可以看見</a:t>
            </a:r>
            <a:endParaRPr lang="zh-TW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6431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>
            <a:extLst>
              <a:ext uri="{FF2B5EF4-FFF2-40B4-BE49-F238E27FC236}">
                <a16:creationId xmlns:a16="http://schemas.microsoft.com/office/drawing/2014/main" id="{AF247C20-1B42-4B4C-8F64-510E793E5A51}"/>
              </a:ext>
            </a:extLst>
          </p:cNvPr>
          <p:cNvSpPr txBox="1"/>
          <p:nvPr/>
        </p:nvSpPr>
        <p:spPr>
          <a:xfrm>
            <a:off x="0" y="270933"/>
            <a:ext cx="4970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   觀察航照圖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A710096-01D5-4ADD-8912-E2AA8394F97B}"/>
              </a:ext>
            </a:extLst>
          </p:cNvPr>
          <p:cNvSpPr txBox="1"/>
          <p:nvPr/>
        </p:nvSpPr>
        <p:spPr>
          <a:xfrm>
            <a:off x="-74586" y="1324088"/>
            <a:ext cx="466578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依序回答下列問題：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04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04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Q1</a:t>
            </a:r>
            <a:r>
              <a:rPr lang="zh-TW" altLang="en-US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28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04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廬山溫泉北坡哪些地區為人為開發地？</a:t>
            </a:r>
            <a:endParaRPr lang="en-US" altLang="zh-TW" sz="28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04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04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Q2</a:t>
            </a:r>
            <a:r>
              <a:rPr lang="zh-TW" altLang="en-US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28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04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這些地區的主要人為開發種類分別為何？</a:t>
            </a:r>
            <a:endParaRPr lang="en-US" altLang="zh-TW" sz="28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04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04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Q3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：</a:t>
            </a:r>
            <a:r>
              <a:rPr lang="zh-TW" altLang="en-US" sz="28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各自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需要實施哪些水土保持方法？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7E1CE9A-5002-4B29-B52A-D2B2D055E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200" y="1608192"/>
            <a:ext cx="7600800" cy="468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953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>
            <a:extLst>
              <a:ext uri="{FF2B5EF4-FFF2-40B4-BE49-F238E27FC236}">
                <a16:creationId xmlns:a16="http://schemas.microsoft.com/office/drawing/2014/main" id="{AF247C20-1B42-4B4C-8F64-510E793E5A51}"/>
              </a:ext>
            </a:extLst>
          </p:cNvPr>
          <p:cNvSpPr txBox="1"/>
          <p:nvPr/>
        </p:nvSpPr>
        <p:spPr>
          <a:xfrm>
            <a:off x="334108" y="270933"/>
            <a:ext cx="4970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水土保持方法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A710096-01D5-4ADD-8912-E2AA8394F97B}"/>
              </a:ext>
            </a:extLst>
          </p:cNvPr>
          <p:cNvSpPr txBox="1"/>
          <p:nvPr/>
        </p:nvSpPr>
        <p:spPr>
          <a:xfrm>
            <a:off x="6096000" y="449698"/>
            <a:ext cx="46657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農藝方法：等高耕作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C831C9D-4383-4123-ADF3-E623F59683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231" y="1494694"/>
            <a:ext cx="8660542" cy="487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8952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>
            <a:extLst>
              <a:ext uri="{FF2B5EF4-FFF2-40B4-BE49-F238E27FC236}">
                <a16:creationId xmlns:a16="http://schemas.microsoft.com/office/drawing/2014/main" id="{AF247C20-1B42-4B4C-8F64-510E793E5A51}"/>
              </a:ext>
            </a:extLst>
          </p:cNvPr>
          <p:cNvSpPr txBox="1"/>
          <p:nvPr/>
        </p:nvSpPr>
        <p:spPr>
          <a:xfrm>
            <a:off x="334108" y="270933"/>
            <a:ext cx="4970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水土保持方法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A710096-01D5-4ADD-8912-E2AA8394F97B}"/>
              </a:ext>
            </a:extLst>
          </p:cNvPr>
          <p:cNvSpPr txBox="1"/>
          <p:nvPr/>
        </p:nvSpPr>
        <p:spPr>
          <a:xfrm>
            <a:off x="4882664" y="455599"/>
            <a:ext cx="65531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植生方法：柑橘果園植草覆蓋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C831C9D-4383-4123-ADF3-E623F59683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9984" y="1494694"/>
            <a:ext cx="8754611" cy="524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3963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>
            <a:extLst>
              <a:ext uri="{FF2B5EF4-FFF2-40B4-BE49-F238E27FC236}">
                <a16:creationId xmlns:a16="http://schemas.microsoft.com/office/drawing/2014/main" id="{AF247C20-1B42-4B4C-8F64-510E793E5A51}"/>
              </a:ext>
            </a:extLst>
          </p:cNvPr>
          <p:cNvSpPr txBox="1"/>
          <p:nvPr/>
        </p:nvSpPr>
        <p:spPr>
          <a:xfrm>
            <a:off x="334108" y="270933"/>
            <a:ext cx="4970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水土保持方法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A710096-01D5-4ADD-8912-E2AA8394F97B}"/>
              </a:ext>
            </a:extLst>
          </p:cNvPr>
          <p:cNvSpPr txBox="1"/>
          <p:nvPr/>
        </p:nvSpPr>
        <p:spPr>
          <a:xfrm>
            <a:off x="5503985" y="449698"/>
            <a:ext cx="52578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工程方法：縱向排水溝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A07CBD9-151F-408A-9A9B-B3B575A0B6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479" y="1294031"/>
            <a:ext cx="4970587" cy="523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8994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715;gea38b9cc7f_0_134">
            <a:extLst>
              <a:ext uri="{FF2B5EF4-FFF2-40B4-BE49-F238E27FC236}">
                <a16:creationId xmlns:a16="http://schemas.microsoft.com/office/drawing/2014/main" id="{4AA842B7-FFA4-45D4-A2ED-EFB6D75F8BAF}"/>
              </a:ext>
            </a:extLst>
          </p:cNvPr>
          <p:cNvSpPr txBox="1"/>
          <p:nvPr/>
        </p:nvSpPr>
        <p:spPr>
          <a:xfrm>
            <a:off x="548656" y="1957182"/>
            <a:ext cx="11322502" cy="4284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40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</a:t>
            </a:r>
            <a:r>
              <a:rPr lang="zh-TW" altLang="en-US" sz="40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山坡地可不可以開發 </a:t>
            </a:r>
            <a:r>
              <a:rPr lang="en-US" altLang="zh-TW" sz="40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?</a:t>
            </a:r>
            <a:r>
              <a:rPr lang="zh-TW" altLang="en-US" sz="40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 lang="en-US" altLang="zh-TW" sz="40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0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</a:t>
            </a:r>
            <a:r>
              <a:rPr lang="en-US" altLang="zh-TW" sz="36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※</a:t>
            </a:r>
            <a:r>
              <a:rPr lang="zh-TW" altLang="en-US" sz="36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請分別從水土保持、當地經濟發展角度討論</a:t>
            </a:r>
            <a:endParaRPr lang="en-US" altLang="zh-TW" sz="36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40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40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</a:t>
            </a:r>
            <a:r>
              <a:rPr lang="zh-TW" altLang="en-US" sz="40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如何開發才能降低災害的發生 </a:t>
            </a:r>
            <a:r>
              <a:rPr lang="en-US" altLang="zh-TW" sz="40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?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0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</a:t>
            </a:r>
            <a:r>
              <a:rPr lang="en-US" altLang="zh-TW" sz="40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※</a:t>
            </a:r>
            <a:r>
              <a:rPr lang="zh-TW" altLang="en-US" sz="40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試從自然災害的管理</a:t>
            </a:r>
            <a:r>
              <a:rPr lang="en-US" altLang="zh-TW" sz="40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zh-TW" altLang="en-US" sz="40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減災</a:t>
            </a:r>
            <a:r>
              <a:rPr lang="en-US" altLang="zh-TW" sz="40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  <a:r>
              <a:rPr lang="zh-TW" altLang="en-US" sz="40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角度出發</a:t>
            </a:r>
            <a:endParaRPr sz="40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" name="Google Shape;722;gea38b9cc7f_0_134">
            <a:extLst>
              <a:ext uri="{FF2B5EF4-FFF2-40B4-BE49-F238E27FC236}">
                <a16:creationId xmlns:a16="http://schemas.microsoft.com/office/drawing/2014/main" id="{FC9789DD-FF95-4AEE-9EC4-E741C73AE33C}"/>
              </a:ext>
            </a:extLst>
          </p:cNvPr>
          <p:cNvSpPr txBox="1">
            <a:spLocks/>
          </p:cNvSpPr>
          <p:nvPr/>
        </p:nvSpPr>
        <p:spPr>
          <a:xfrm>
            <a:off x="372810" y="263896"/>
            <a:ext cx="5053699" cy="10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4800"/>
              <a:buFont typeface="Trebuchet MS"/>
              <a:buNone/>
            </a:pPr>
            <a:r>
              <a:rPr lang="zh-TW" altLang="en-US" sz="4800" b="1" kern="0" dirty="0"/>
              <a:t>延伸問題思考</a:t>
            </a:r>
            <a:endParaRPr lang="zh-TW" altLang="en-US" b="1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328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ge96ddc5a45_1_120"/>
          <p:cNvGrpSpPr/>
          <p:nvPr/>
        </p:nvGrpSpPr>
        <p:grpSpPr>
          <a:xfrm>
            <a:off x="427338" y="1855675"/>
            <a:ext cx="2951400" cy="1662205"/>
            <a:chOff x="521538" y="2957850"/>
            <a:chExt cx="2951400" cy="1662205"/>
          </a:xfrm>
        </p:grpSpPr>
        <p:sp>
          <p:nvSpPr>
            <p:cNvPr id="310" name="Google Shape;310;ge96ddc5a45_1_120"/>
            <p:cNvSpPr/>
            <p:nvPr/>
          </p:nvSpPr>
          <p:spPr>
            <a:xfrm>
              <a:off x="1187238" y="2957850"/>
              <a:ext cx="1620000" cy="1620000"/>
            </a:xfrm>
            <a:prstGeom prst="rect">
              <a:avLst/>
            </a:prstGeom>
            <a:solidFill>
              <a:srgbClr val="BF9000"/>
            </a:solidFill>
            <a:ln w="9525" cap="flat" cmpd="sng">
              <a:solidFill>
                <a:srgbClr val="274E1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11" name="Google Shape;311;ge96ddc5a45_1_120"/>
            <p:cNvSpPr txBox="1"/>
            <p:nvPr/>
          </p:nvSpPr>
          <p:spPr>
            <a:xfrm>
              <a:off x="521538" y="3918655"/>
              <a:ext cx="2951400" cy="70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JhengHei"/>
                  <a:ea typeface="Microsoft JhengHei"/>
                  <a:cs typeface="Microsoft JhengHei"/>
                  <a:sym typeface="Microsoft JhengHei"/>
                </a:rPr>
                <a:t>核心</a:t>
              </a:r>
              <a:endPara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JhengHei"/>
                  <a:ea typeface="Microsoft JhengHei"/>
                  <a:cs typeface="Microsoft JhengHei"/>
                  <a:sym typeface="Microsoft JhengHei"/>
                </a:rPr>
                <a:t>問題</a:t>
              </a:r>
              <a:endParaRPr kumimoji="0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312" name="Google Shape;312;ge96ddc5a45_1_120"/>
          <p:cNvGrpSpPr/>
          <p:nvPr/>
        </p:nvGrpSpPr>
        <p:grpSpPr>
          <a:xfrm>
            <a:off x="1053438" y="4206900"/>
            <a:ext cx="1699200" cy="1662300"/>
            <a:chOff x="3862249" y="2957750"/>
            <a:chExt cx="1699200" cy="1662300"/>
          </a:xfrm>
        </p:grpSpPr>
        <p:sp>
          <p:nvSpPr>
            <p:cNvPr id="313" name="Google Shape;313;ge96ddc5a45_1_120"/>
            <p:cNvSpPr/>
            <p:nvPr/>
          </p:nvSpPr>
          <p:spPr>
            <a:xfrm>
              <a:off x="3862249" y="2957750"/>
              <a:ext cx="1699200" cy="1620000"/>
            </a:xfrm>
            <a:prstGeom prst="rect">
              <a:avLst/>
            </a:prstGeom>
            <a:solidFill>
              <a:srgbClr val="E06666"/>
            </a:solidFill>
            <a:ln w="9525" cap="flat" cmpd="sng">
              <a:solidFill>
                <a:srgbClr val="274E1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14" name="Google Shape;314;ge96ddc5a45_1_120"/>
            <p:cNvSpPr txBox="1"/>
            <p:nvPr/>
          </p:nvSpPr>
          <p:spPr>
            <a:xfrm>
              <a:off x="4016449" y="2957750"/>
              <a:ext cx="1543200" cy="166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JhengHei"/>
                  <a:ea typeface="Microsoft JhengHei"/>
                  <a:cs typeface="Microsoft JhengHei"/>
                  <a:sym typeface="Microsoft JhengHei"/>
                </a:rPr>
                <a:t>資料選取</a:t>
              </a:r>
              <a:endParaRPr kumimoji="0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4BC78F32-18D8-4E5F-BB7B-0B108BE96F7F}"/>
              </a:ext>
            </a:extLst>
          </p:cNvPr>
          <p:cNvSpPr txBox="1"/>
          <p:nvPr/>
        </p:nvSpPr>
        <p:spPr>
          <a:xfrm>
            <a:off x="468437" y="291219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教案架構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6F30662F-2C5F-401C-A8EE-BB24ABC561EA}"/>
              </a:ext>
            </a:extLst>
          </p:cNvPr>
          <p:cNvSpPr txBox="1"/>
          <p:nvPr/>
        </p:nvSpPr>
        <p:spPr>
          <a:xfrm>
            <a:off x="2863968" y="1908539"/>
            <a:ext cx="912674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2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如何藉由</a:t>
            </a:r>
            <a:r>
              <a:rPr kumimoji="0" lang="en-US" altLang="zh-TW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BigGIS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平台的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3D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檢視功能，觀察並理解集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Wingdings" panose="05000000000000000000" pitchFamily="2" charset="2"/>
            </a:endParaRPr>
          </a:p>
          <a:p>
            <a:pPr marL="304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     水區概念在物質流動上的意義。</a:t>
            </a:r>
          </a:p>
          <a:p>
            <a:pPr marL="762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如何從集水區的概念，找出影響廬山溫泉的坡面；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Wingdings" panose="05000000000000000000" pitchFamily="2" charset="2"/>
            </a:endParaRPr>
          </a:p>
          <a:p>
            <a:pPr marL="304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     並提出如何降低威脅？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271F183-AE29-48C5-8C2F-B3A5371EC323}"/>
              </a:ext>
            </a:extLst>
          </p:cNvPr>
          <p:cNvSpPr txBox="1"/>
          <p:nvPr/>
        </p:nvSpPr>
        <p:spPr>
          <a:xfrm>
            <a:off x="2863968" y="4478685"/>
            <a:ext cx="91267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2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BigGIS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平台中提供的經建版地形圖、農航所航照圖。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Wingdings" panose="05000000000000000000" pitchFamily="2" charset="2"/>
            </a:endParaRPr>
          </a:p>
          <a:p>
            <a:pPr marL="762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水土保持局「水土保持手冊」坡地水土保持相關內容。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4" name="Google Shape;324;ge96ddc5a45_2_0"/>
          <p:cNvGrpSpPr/>
          <p:nvPr/>
        </p:nvGrpSpPr>
        <p:grpSpPr>
          <a:xfrm>
            <a:off x="616720" y="1824350"/>
            <a:ext cx="2508000" cy="1620000"/>
            <a:chOff x="6078620" y="2791800"/>
            <a:chExt cx="2508000" cy="1620000"/>
          </a:xfrm>
        </p:grpSpPr>
        <p:sp>
          <p:nvSpPr>
            <p:cNvPr id="325" name="Google Shape;325;ge96ddc5a45_2_0"/>
            <p:cNvSpPr/>
            <p:nvPr/>
          </p:nvSpPr>
          <p:spPr>
            <a:xfrm>
              <a:off x="6522625" y="2791800"/>
              <a:ext cx="1620000" cy="1620000"/>
            </a:xfrm>
            <a:prstGeom prst="rect">
              <a:avLst/>
            </a:prstGeom>
            <a:solidFill>
              <a:srgbClr val="45818E"/>
            </a:solidFill>
            <a:ln w="9525" cap="flat" cmpd="sng">
              <a:solidFill>
                <a:srgbClr val="274E1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26" name="Google Shape;326;ge96ddc5a45_2_0"/>
            <p:cNvSpPr txBox="1"/>
            <p:nvPr/>
          </p:nvSpPr>
          <p:spPr>
            <a:xfrm>
              <a:off x="6078620" y="3568875"/>
              <a:ext cx="2508000" cy="70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zh-TW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JhengHei"/>
                  <a:ea typeface="Microsoft JhengHei"/>
                  <a:cs typeface="Microsoft JhengHei"/>
                  <a:sym typeface="Microsoft JhengHei"/>
                </a:rPr>
              </a:br>
              <a:r>
                <a:rPr kumimoji="0" lang="zh-TW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JhengHei"/>
                  <a:ea typeface="Microsoft JhengHei"/>
                  <a:cs typeface="Microsoft JhengHei"/>
                  <a:sym typeface="Microsoft JhengHei"/>
                </a:rPr>
                <a:t>資料分析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JhengHei"/>
                  <a:ea typeface="Microsoft JhengHei"/>
                  <a:cs typeface="Microsoft JhengHei"/>
                  <a:sym typeface="Microsoft JhengHei"/>
                </a:rPr>
                <a:t>實作演練</a:t>
              </a:r>
            </a:p>
          </p:txBody>
        </p:sp>
      </p:grpSp>
      <p:grpSp>
        <p:nvGrpSpPr>
          <p:cNvPr id="327" name="Google Shape;327;ge96ddc5a45_2_0"/>
          <p:cNvGrpSpPr/>
          <p:nvPr/>
        </p:nvGrpSpPr>
        <p:grpSpPr>
          <a:xfrm>
            <a:off x="1021120" y="4256575"/>
            <a:ext cx="1699200" cy="1668000"/>
            <a:chOff x="9052995" y="2779950"/>
            <a:chExt cx="1699200" cy="1668000"/>
          </a:xfrm>
        </p:grpSpPr>
        <p:sp>
          <p:nvSpPr>
            <p:cNvPr id="328" name="Google Shape;328;ge96ddc5a45_2_0"/>
            <p:cNvSpPr/>
            <p:nvPr/>
          </p:nvSpPr>
          <p:spPr>
            <a:xfrm>
              <a:off x="9092595" y="2779950"/>
              <a:ext cx="1620000" cy="1620000"/>
            </a:xfrm>
            <a:prstGeom prst="rect">
              <a:avLst/>
            </a:prstGeom>
            <a:solidFill>
              <a:srgbClr val="3D85C6"/>
            </a:solidFill>
            <a:ln w="9525" cap="flat" cmpd="sng">
              <a:solidFill>
                <a:srgbClr val="274E1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29" name="Google Shape;329;ge96ddc5a45_2_0"/>
            <p:cNvSpPr txBox="1"/>
            <p:nvPr/>
          </p:nvSpPr>
          <p:spPr>
            <a:xfrm>
              <a:off x="9052995" y="3746550"/>
              <a:ext cx="1699200" cy="70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icrosoft JhengHei"/>
                  <a:ea typeface="Microsoft JhengHei"/>
                  <a:cs typeface="Microsoft JhengHei"/>
                  <a:sym typeface="Microsoft JhengHei"/>
                </a:rPr>
                <a:t>議題應用</a:t>
              </a:r>
              <a:endParaRPr kumimoji="0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2646DF12-2884-43B1-9416-5AF9A9E50384}"/>
              </a:ext>
            </a:extLst>
          </p:cNvPr>
          <p:cNvSpPr txBox="1"/>
          <p:nvPr/>
        </p:nvSpPr>
        <p:spPr>
          <a:xfrm>
            <a:off x="468437" y="291219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/>
                <a:ea typeface="Microsoft JhengHei"/>
                <a:cs typeface="Microsoft JhengHei"/>
                <a:sym typeface="Microsoft JhengHei"/>
              </a:rPr>
              <a:t>教案架構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F9F3173-C02F-4BE1-BDBC-FDF248FB2444}"/>
              </a:ext>
            </a:extLst>
          </p:cNvPr>
          <p:cNvSpPr txBox="1"/>
          <p:nvPr/>
        </p:nvSpPr>
        <p:spPr>
          <a:xfrm>
            <a:off x="2863969" y="2105561"/>
            <a:ext cx="883072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20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繪製稜線、谷線、集水區，並以</a:t>
            </a:r>
            <a:r>
              <a:rPr kumimoji="0" lang="en-US" altLang="zh-TW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BigGIS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平台，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04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  展示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3D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地形。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B4AD9860-0B4A-4985-8ACB-A1CC952EBFED}"/>
              </a:ext>
            </a:extLst>
          </p:cNvPr>
          <p:cNvSpPr txBox="1"/>
          <p:nvPr/>
        </p:nvSpPr>
        <p:spPr>
          <a:xfrm>
            <a:off x="2863968" y="4478685"/>
            <a:ext cx="91267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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Wingdings" panose="05000000000000000000" pitchFamily="2" charset="2"/>
              </a:rPr>
              <a:t>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台灣山區風景區的坡地災害威脅。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04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  個案討論 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 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廬山溫泉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字方塊 11">
            <a:extLst>
              <a:ext uri="{FF2B5EF4-FFF2-40B4-BE49-F238E27FC236}">
                <a16:creationId xmlns:a16="http://schemas.microsoft.com/office/drawing/2014/main" id="{2646DF12-2884-43B1-9416-5AF9A9E50384}"/>
              </a:ext>
            </a:extLst>
          </p:cNvPr>
          <p:cNvSpPr txBox="1"/>
          <p:nvPr/>
        </p:nvSpPr>
        <p:spPr>
          <a:xfrm>
            <a:off x="468437" y="291219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8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引起動機</a:t>
            </a:r>
            <a:endParaRPr kumimoji="0" lang="zh-TW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F9F3173-C02F-4BE1-BDBC-FDF248FB2444}"/>
              </a:ext>
            </a:extLst>
          </p:cNvPr>
          <p:cNvSpPr txBox="1"/>
          <p:nvPr/>
        </p:nvSpPr>
        <p:spPr>
          <a:xfrm>
            <a:off x="468437" y="1912131"/>
            <a:ext cx="9269415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0"/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回憶過往經驗，請問：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04800"/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04800"/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Q1 :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是否去過廬山溫泉？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04800"/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04800"/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Q2 :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廬山溫泉位於哪個縣市？哪個鄉鎮市區？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04800"/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04800"/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Q3 :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當地在何種地形區中？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76808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字方塊 11">
            <a:extLst>
              <a:ext uri="{FF2B5EF4-FFF2-40B4-BE49-F238E27FC236}">
                <a16:creationId xmlns:a16="http://schemas.microsoft.com/office/drawing/2014/main" id="{2646DF12-2884-43B1-9416-5AF9A9E50384}"/>
              </a:ext>
            </a:extLst>
          </p:cNvPr>
          <p:cNvSpPr txBox="1"/>
          <p:nvPr/>
        </p:nvSpPr>
        <p:spPr>
          <a:xfrm>
            <a:off x="468437" y="291219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8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引起動機</a:t>
            </a:r>
            <a:endParaRPr kumimoji="0" lang="zh-TW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F9F3173-C02F-4BE1-BDBC-FDF248FB2444}"/>
              </a:ext>
            </a:extLst>
          </p:cNvPr>
          <p:cNvSpPr txBox="1"/>
          <p:nvPr/>
        </p:nvSpPr>
        <p:spPr>
          <a:xfrm>
            <a:off x="468437" y="1912131"/>
            <a:ext cx="547780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0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現況：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04800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在八八風災時，廬山溫泉受到颱</a:t>
            </a:r>
          </a:p>
          <a:p>
            <a:pPr marL="304800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風重創。之後遭到政府公告廢止廬山溫泉風景區，停止營業。</a:t>
            </a:r>
          </a:p>
          <a:p>
            <a:pPr marL="304800"/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04800"/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Q4 :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04800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請從當地</a:t>
            </a:r>
            <a:r>
              <a:rPr lang="zh-TW" altLang="en-US" sz="28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地形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判斷。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04800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廬山溫泉是遇到</a:t>
            </a:r>
            <a:r>
              <a:rPr lang="zh-TW" altLang="en-US" sz="28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何種災害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04800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導致現今停止營業？</a:t>
            </a:r>
          </a:p>
          <a:p>
            <a:pPr marL="304800"/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59BC48C7-3CC4-4EBE-93F5-580B4A665C7F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D9F2B33-3846-4336-9903-49A0B940FD2A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5" r="10326"/>
          <a:stretch/>
        </p:blipFill>
        <p:spPr bwMode="auto">
          <a:xfrm>
            <a:off x="6245755" y="567248"/>
            <a:ext cx="5857228" cy="4481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06560C5-45EE-428E-8485-EB5D82ED3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815" y="2147856"/>
            <a:ext cx="840037" cy="107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10A8F7F8-5E39-43FD-BD45-58140A750276}"/>
              </a:ext>
            </a:extLst>
          </p:cNvPr>
          <p:cNvSpPr txBox="1"/>
          <p:nvPr/>
        </p:nvSpPr>
        <p:spPr>
          <a:xfrm>
            <a:off x="6391351" y="5459755"/>
            <a:ext cx="5332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0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老師可使用</a:t>
            </a:r>
            <a:r>
              <a:rPr lang="en-US" altLang="zh-TW" sz="24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BigGIS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3D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地形功能展示。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※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操作方法於後續介紹</a:t>
            </a:r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143350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DDCEA2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2393</Words>
  <Application>Microsoft Office PowerPoint</Application>
  <PresentationFormat>寬螢幕</PresentationFormat>
  <Paragraphs>344</Paragraphs>
  <Slides>56</Slides>
  <Notes>41</Notes>
  <HiddenSlides>0</HiddenSlides>
  <MMClips>0</MMClips>
  <ScaleCrop>false</ScaleCrop>
  <HeadingPairs>
    <vt:vector size="6" baseType="variant">
      <vt:variant>
        <vt:lpstr>使用字型</vt:lpstr>
      </vt:variant>
      <vt:variant>
        <vt:i4>15</vt:i4>
      </vt:variant>
      <vt:variant>
        <vt:lpstr>佈景主題</vt:lpstr>
      </vt:variant>
      <vt:variant>
        <vt:i4>4</vt:i4>
      </vt:variant>
      <vt:variant>
        <vt:lpstr>投影片標題</vt:lpstr>
      </vt:variant>
      <vt:variant>
        <vt:i4>56</vt:i4>
      </vt:variant>
    </vt:vector>
  </HeadingPairs>
  <TitlesOfParts>
    <vt:vector size="75" baseType="lpstr">
      <vt:lpstr>Average</vt:lpstr>
      <vt:lpstr>Oswald</vt:lpstr>
      <vt:lpstr>Microsoft JhengHei</vt:lpstr>
      <vt:lpstr>Microsoft JhengHei</vt:lpstr>
      <vt:lpstr>新細明體</vt:lpstr>
      <vt:lpstr>標楷體</vt:lpstr>
      <vt:lpstr>Arial</vt:lpstr>
      <vt:lpstr>Calibri</vt:lpstr>
      <vt:lpstr>Calibri Light</vt:lpstr>
      <vt:lpstr>Gungsuh</vt:lpstr>
      <vt:lpstr>Lato</vt:lpstr>
      <vt:lpstr>Playfair Display</vt:lpstr>
      <vt:lpstr>Times New Roman</vt:lpstr>
      <vt:lpstr>Trebuchet MS</vt:lpstr>
      <vt:lpstr>Wingdings</vt:lpstr>
      <vt:lpstr>Office 佈景主題</vt:lpstr>
      <vt:lpstr>Slate</vt:lpstr>
      <vt:lpstr>1_Slate</vt:lpstr>
      <vt:lpstr>2_Slate</vt:lpstr>
      <vt:lpstr>從地形圖辨識集水區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找出廬山溫泉位置</vt:lpstr>
      <vt:lpstr>切換底圖至 經建版地形圖</vt:lpstr>
      <vt:lpstr>PowerPoint 簡報</vt:lpstr>
      <vt:lpstr>PowerPoint 簡報</vt:lpstr>
      <vt:lpstr>PowerPoint 簡報</vt:lpstr>
      <vt:lpstr>PowerPoint 簡報</vt:lpstr>
      <vt:lpstr>線段繪製、 編輯與刪除功能 1/2</vt:lpstr>
      <vt:lpstr>線段繪製、 編輯與刪除功能 2/2</vt:lpstr>
      <vt:lpstr>稜線繪製</vt:lpstr>
      <vt:lpstr>PowerPoint 簡報</vt:lpstr>
      <vt:lpstr>PowerPoint 簡報</vt:lpstr>
      <vt:lpstr>谷線繪製</vt:lpstr>
      <vt:lpstr>PowerPoint 簡報</vt:lpstr>
      <vt:lpstr>PowerPoint 簡報</vt:lpstr>
      <vt:lpstr>集水區</vt:lpstr>
      <vt:lpstr>PowerPoint 簡報</vt:lpstr>
      <vt:lpstr>PowerPoint 簡報</vt:lpstr>
      <vt:lpstr>PowerPoint 簡報</vt:lpstr>
      <vt:lpstr>PowerPoint 簡報</vt:lpstr>
      <vt:lpstr>一級河集水區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尋找廬山溫泉 周圍的谷線</vt:lpstr>
      <vt:lpstr>尋找廬山溫泉 周圍的谷線</vt:lpstr>
      <vt:lpstr>尋找廬山溫泉 周圍的谷線</vt:lpstr>
      <vt:lpstr>尋找一級河集水區</vt:lpstr>
      <vt:lpstr>PowerPoint 簡報</vt:lpstr>
      <vt:lpstr>切換至3D地形</vt:lpstr>
      <vt:lpstr>PowerPoint 簡報</vt:lpstr>
      <vt:lpstr>課程小結</vt:lpstr>
      <vt:lpstr>議題應用: 經營管理現況</vt:lpstr>
      <vt:lpstr>我們的島 穿梭島嶼20年-討山篇 繁華若夢-廬山再會</vt:lpstr>
      <vt:lpstr>PowerPoint 簡報</vt:lpstr>
      <vt:lpstr>PowerPoint 簡報</vt:lpstr>
      <vt:lpstr>PowerPoint 簡報</vt:lpstr>
      <vt:lpstr>切換底圖、 調整集水區透明度 1/2</vt:lpstr>
      <vt:lpstr>切換底圖、 調整集水區透明度 2/2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從地形圖辨識集水區</dc:title>
  <dc:creator>Zecheng Wang</dc:creator>
  <cp:lastModifiedBy>USER</cp:lastModifiedBy>
  <cp:revision>12</cp:revision>
  <dcterms:created xsi:type="dcterms:W3CDTF">2021-10-31T20:18:48Z</dcterms:created>
  <dcterms:modified xsi:type="dcterms:W3CDTF">2021-12-21T01:30:29Z</dcterms:modified>
</cp:coreProperties>
</file>